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5" r:id="rId1"/>
  </p:sldMasterIdLst>
  <p:sldIdLst>
    <p:sldId id="256" r:id="rId2"/>
    <p:sldId id="268" r:id="rId3"/>
    <p:sldId id="269" r:id="rId4"/>
    <p:sldId id="270" r:id="rId5"/>
    <p:sldId id="258" r:id="rId6"/>
    <p:sldId id="259" r:id="rId7"/>
    <p:sldId id="260" r:id="rId8"/>
    <p:sldId id="261" r:id="rId9"/>
    <p:sldId id="263" r:id="rId10"/>
    <p:sldId id="264" r:id="rId11"/>
    <p:sldId id="272" r:id="rId12"/>
    <p:sldId id="266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6600CC"/>
    <a:srgbClr val="6F8749"/>
    <a:srgbClr val="496187"/>
    <a:srgbClr val="00FFFF"/>
    <a:srgbClr val="99CC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109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0;&#1072;&#1084;&#1077;&#1085;&#1094;&#1077;&#1074;&#1072;\&#1041;&#1102;&#1076;&#1078;&#1077;&#1090;%20&#1076;&#1083;&#1103;%20&#1075;&#1088;&#1072;&#1078;&#1076;&#1072;&#1085;\2025\&#1080;&#1089;&#1087;&#1086;&#1083;&#1085;&#1077;&#1085;&#1080;&#1077;%20&#1079;&#1072;%202024%20&#1075;&#1086;&#1076;\&#1044;&#1080;&#1072;&#1075;&#1088;&#1072;&#1084;&#1084;&#1099;%20&#1082;%20&#1086;&#1090;&#1095;&#1077;&#1090;&#1091;%20&#1079;&#1072;%202024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72;&#1084;&#1077;&#1085;&#1094;&#1077;&#1074;&#1072;\&#1041;&#1102;&#1076;&#1078;&#1077;&#1090;%20&#1076;&#1083;&#1103;%20&#1075;&#1088;&#1072;&#1078;&#1076;&#1072;&#1085;\2025\&#1080;&#1089;&#1087;&#1086;&#1083;&#1085;&#1077;&#1085;&#1080;&#1077;%20&#1079;&#1072;%202024%20&#1075;&#1086;&#1076;\&#1044;&#1080;&#1072;&#1075;&#1088;&#1072;&#1084;&#1084;&#1099;%20&#1082;%20&#1086;&#1090;&#1095;&#1077;&#1090;&#1091;%20&#1079;&#1072;%202024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72;&#1084;&#1077;&#1085;&#1094;&#1077;&#1074;&#1072;\&#1041;&#1102;&#1076;&#1078;&#1077;&#1090;%20&#1076;&#1083;&#1103;%20&#1075;&#1088;&#1072;&#1078;&#1076;&#1072;&#1085;\2020\&#1080;&#1089;&#1087;&#1086;&#1083;&#1085;&#1077;&#1085;&#1080;&#1077;%20&#1079;&#1072;%202019%20&#1075;&#1086;&#1076;\&#1044;&#1080;&#1072;&#1075;&#1088;&#1072;&#1084;&#1084;&#1099;%20&#1082;%20&#1086;&#1090;&#1095;&#1077;&#1090;&#1091;%20&#1079;&#1072;%202019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62" b="0" i="0" u="none" strike="noStrike" baseline="0" dirty="0" smtClean="0">
                <a:effectLst/>
              </a:rPr>
              <a:t>2. ОСНОВНЫЕ ПАРАМЕТРЫ БЮДЖЕТА</a:t>
            </a:r>
            <a:endParaRPr lang="ru-RU" dirty="0"/>
          </a:p>
        </c:rich>
      </c:tx>
      <c:layout>
        <c:manualLayout>
          <c:xMode val="edge"/>
          <c:yMode val="edge"/>
          <c:x val="0.18348696185704061"/>
          <c:y val="1.6049934252139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48051948051948E-2"/>
                  <c:y val="-8.971963145012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7E2-4FD5-8E94-55092E6200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948051948051948E-2"/>
                  <c:y val="-2.4672898648783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7E2-4FD5-8E94-55092E6200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894398530762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7E2-4FD5-8E94-55092E6200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Источники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12873.6</c:v>
                </c:pt>
                <c:pt idx="1">
                  <c:v>13552.9</c:v>
                </c:pt>
                <c:pt idx="2">
                  <c:v>679.3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E2-4FD5-8E94-55092E6200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875114784205693E-2"/>
                  <c:y val="-1.9593618411624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6932966023875112E-2"/>
                  <c:y val="-1.3062412274416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1221303948576674E-2"/>
                  <c:y val="-2.17706871240270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7E2-4FD5-8E94-55092E6200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Источники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12874.1</c:v>
                </c:pt>
                <c:pt idx="1">
                  <c:v>13444.7</c:v>
                </c:pt>
                <c:pt idx="2">
                  <c:v>570.6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E2-4FD5-8E94-55092E620025}"/>
            </c:ext>
          </c:extLst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Источники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7E2-4FD5-8E94-55092E620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719472"/>
        <c:axId val="168719864"/>
      </c:barChart>
      <c:catAx>
        <c:axId val="16871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719864"/>
        <c:crosses val="autoZero"/>
        <c:auto val="1"/>
        <c:lblAlgn val="ctr"/>
        <c:lblOffset val="100"/>
        <c:noMultiLvlLbl val="0"/>
      </c:catAx>
      <c:valAx>
        <c:axId val="168719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71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u="none" strike="noStrike" baseline="0" dirty="0" smtClean="0">
                <a:effectLst/>
              </a:rPr>
              <a:t>Динамика основных показателей бюджета Объединенного сельского поселения 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5624445870030644E-2"/>
                  <c:y val="-1.4908680558292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74F-4A7E-AFA7-FAB072DE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5065031190568252E-2"/>
                  <c:y val="-4.25962301665495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74F-4A7E-AFA7-FAB072DE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670411007403905E-2"/>
                  <c:y val="-1.4908680558292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74F-4A7E-AFA7-FAB072DE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23924.5</c:v>
                </c:pt>
                <c:pt idx="1">
                  <c:v>12287.9</c:v>
                </c:pt>
                <c:pt idx="2">
                  <c:v>15557.6</c:v>
                </c:pt>
                <c:pt idx="3">
                  <c:v>12874.1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4F-4A7E-AFA7-FAB072DE47C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83860549493039E-2"/>
                  <c:y val="-1.91683035749473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275790824239557E-2"/>
                  <c:y val="-7.809218651107179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74F-4A7E-AFA7-FAB072DE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24716.9</c:v>
                </c:pt>
                <c:pt idx="1">
                  <c:v>12200.4</c:v>
                </c:pt>
                <c:pt idx="2">
                  <c:v>13750.5</c:v>
                </c:pt>
                <c:pt idx="3">
                  <c:v>13444.7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4F-4A7E-AFA7-FAB072DE47C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Дефицит, профицит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32175596161276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180830641952368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74F-4A7E-AFA7-FAB072DE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967041100740390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-792.4</c:v>
                </c:pt>
                <c:pt idx="1">
                  <c:v>87.5</c:v>
                </c:pt>
                <c:pt idx="2">
                  <c:v>1807.1</c:v>
                </c:pt>
                <c:pt idx="3">
                  <c:v>-570.6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4F-4A7E-AFA7-FAB072DE47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8720648"/>
        <c:axId val="168721040"/>
      </c:barChart>
      <c:catAx>
        <c:axId val="16872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721040"/>
        <c:crosses val="autoZero"/>
        <c:auto val="1"/>
        <c:lblAlgn val="ctr"/>
        <c:lblOffset val="100"/>
        <c:noMultiLvlLbl val="0"/>
      </c:catAx>
      <c:valAx>
        <c:axId val="16872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720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563146016047636E-2"/>
          <c:y val="2.4526198439241916E-2"/>
          <c:w val="0.57243667234658879"/>
          <c:h val="0.86845039018952064"/>
        </c:manualLayout>
      </c:layout>
      <c:pie3D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налоговые!$A$1:$A$5</c:f>
              <c:strCache>
                <c:ptCount val="5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Госпошлина</c:v>
                </c:pt>
              </c:strCache>
            </c:strRef>
          </c:cat>
          <c:val>
            <c:numRef>
              <c:f>налоговые!$B$1:$B$5</c:f>
              <c:numCache>
                <c:formatCode>0.0</c:formatCode>
                <c:ptCount val="5"/>
                <c:pt idx="0">
                  <c:v>615.79999999999995</c:v>
                </c:pt>
                <c:pt idx="1">
                  <c:v>4031.3</c:v>
                </c:pt>
                <c:pt idx="2">
                  <c:v>277.10000000000002</c:v>
                </c:pt>
                <c:pt idx="3">
                  <c:v>3789.2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6998544529846147"/>
          <c:y val="0.76081162818113013"/>
          <c:w val="0.72398305603204405"/>
          <c:h val="0.231632654185446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748258301008096E-2"/>
          <c:y val="9.9447513812154692E-2"/>
          <c:w val="0.84892160883543943"/>
          <c:h val="0.5165745856353590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70000"/>
                  <a:lumMod val="104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>
                  <a:tint val="70000"/>
                  <a:lumMod val="104000"/>
                </a:schemeClr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3">
                  <a:tint val="70000"/>
                  <a:lumMod val="104000"/>
                </a:schemeClr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4">
                  <a:tint val="70000"/>
                  <a:lumMod val="104000"/>
                </a:schemeClr>
              </a:solidFill>
              <a:ln>
                <a:noFill/>
              </a:ln>
              <a:effectLst/>
              <a:sp3d/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неналог.дох!$A$1:$A$3</c:f>
              <c:strCache>
                <c:ptCount val="3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Штрафы, санкции, возмещение ущерба</c:v>
                </c:pt>
              </c:strCache>
            </c:strRef>
          </c:cat>
          <c:val>
            <c:numRef>
              <c:f>неналог.дох!$B$1:$B$3</c:f>
              <c:numCache>
                <c:formatCode>0.0</c:formatCode>
                <c:ptCount val="3"/>
                <c:pt idx="0">
                  <c:v>50.5</c:v>
                </c:pt>
                <c:pt idx="1">
                  <c:v>57</c:v>
                </c:pt>
                <c:pt idx="2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25323888278709"/>
          <c:y val="3.8961088373945282E-2"/>
          <c:w val="0.45316483705302923"/>
          <c:h val="0.9298713091914939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numFmt formatCode="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Лист1!$A$1:$A$9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Лист1!$B$1:$B$9</c:f>
              <c:numCache>
                <c:formatCode>0.0</c:formatCode>
                <c:ptCount val="9"/>
                <c:pt idx="0">
                  <c:v>8333.6</c:v>
                </c:pt>
                <c:pt idx="1">
                  <c:v>144.6</c:v>
                </c:pt>
                <c:pt idx="2">
                  <c:v>19.5</c:v>
                </c:pt>
                <c:pt idx="3">
                  <c:v>19</c:v>
                </c:pt>
                <c:pt idx="4">
                  <c:v>1026.5999999999999</c:v>
                </c:pt>
                <c:pt idx="5">
                  <c:v>23.8</c:v>
                </c:pt>
                <c:pt idx="6">
                  <c:v>3584.8</c:v>
                </c:pt>
                <c:pt idx="7">
                  <c:v>292.8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8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effectLst/>
              </a:rPr>
              <a:t>В 2024 году реализовано 4 муниципальных программы. </a:t>
            </a:r>
          </a:p>
          <a:p>
            <a:pPr>
              <a:defRPr/>
            </a:pPr>
            <a:r>
              <a:rPr lang="ru-RU" sz="1800" dirty="0" smtClean="0">
                <a:effectLst/>
              </a:rPr>
              <a:t>Доля программных расходов в общем объеме расходов </a:t>
            </a:r>
          </a:p>
          <a:p>
            <a:pPr>
              <a:defRPr/>
            </a:pPr>
            <a:r>
              <a:rPr lang="ru-RU" sz="1800" dirty="0" smtClean="0">
                <a:effectLst/>
              </a:rPr>
              <a:t>за 2024 год составила  96,7 %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первоначальный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7.7882125097043092E-2"/>
                  <c:y val="4.436451844585851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Обеспечение противодействие преступности</c:v>
                </c:pt>
                <c:pt idx="1">
                  <c:v>Развитие физической культуры и спорта</c:v>
                </c:pt>
                <c:pt idx="2">
                  <c:v>Благоустройство</c:v>
                </c:pt>
                <c:pt idx="3">
                  <c:v>Участие в предупреждении и ликвидации ЧС</c:v>
                </c:pt>
                <c:pt idx="4">
                  <c:v>Развитие культуры</c:v>
                </c:pt>
                <c:pt idx="5">
                  <c:v>Муниципальная политика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</c:v>
                </c:pt>
                <c:pt idx="1">
                  <c:v>5</c:v>
                </c:pt>
                <c:pt idx="2">
                  <c:v>685.1</c:v>
                </c:pt>
                <c:pt idx="3">
                  <c:v>15</c:v>
                </c:pt>
                <c:pt idx="4">
                  <c:v>2950</c:v>
                </c:pt>
                <c:pt idx="5">
                  <c:v>7844.2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Уточненный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Обеспечение противодействие преступности</c:v>
                </c:pt>
                <c:pt idx="1">
                  <c:v>Развитие физической культуры и спорта</c:v>
                </c:pt>
                <c:pt idx="2">
                  <c:v>Благоустройство</c:v>
                </c:pt>
                <c:pt idx="3">
                  <c:v>Участие в предупреждении и ликвидации ЧС</c:v>
                </c:pt>
                <c:pt idx="4">
                  <c:v>Развитие культуры</c:v>
                </c:pt>
                <c:pt idx="5">
                  <c:v>Муниципальная политика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1095.9000000000001</c:v>
                </c:pt>
                <c:pt idx="3">
                  <c:v>19.5</c:v>
                </c:pt>
                <c:pt idx="4">
                  <c:v>3584.8</c:v>
                </c:pt>
                <c:pt idx="5">
                  <c:v>8411.7000000000007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Обеспечение противодействие преступности</c:v>
                </c:pt>
                <c:pt idx="1">
                  <c:v>Развитие физической культуры и спорта</c:v>
                </c:pt>
                <c:pt idx="2">
                  <c:v>Благоустройство</c:v>
                </c:pt>
                <c:pt idx="3">
                  <c:v>Участие в предупреждении и ликвидации ЧС</c:v>
                </c:pt>
                <c:pt idx="4">
                  <c:v>Развитие культуры</c:v>
                </c:pt>
                <c:pt idx="5">
                  <c:v>Муниципальная политика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1026.5999999999999</c:v>
                </c:pt>
                <c:pt idx="3">
                  <c:v>19.5</c:v>
                </c:pt>
                <c:pt idx="4">
                  <c:v>3584.8</c:v>
                </c:pt>
                <c:pt idx="5">
                  <c:v>8372.7000000000007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0287960"/>
        <c:axId val="210288352"/>
      </c:barChart>
      <c:catAx>
        <c:axId val="210287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288352"/>
        <c:crosses val="autoZero"/>
        <c:auto val="1"/>
        <c:lblAlgn val="ctr"/>
        <c:lblOffset val="100"/>
        <c:noMultiLvlLbl val="0"/>
      </c:catAx>
      <c:valAx>
        <c:axId val="21028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287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3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1422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64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0995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2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14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2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8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1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2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9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8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26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9000">
              <a:schemeClr val="accent3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444" y="158044"/>
            <a:ext cx="10848623" cy="5836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solidFill>
                  <a:srgbClr val="660033"/>
                </a:solidFill>
              </a:rPr>
              <a:t/>
            </a:r>
            <a:br>
              <a:rPr lang="ru-RU" sz="5400" dirty="0" smtClean="0">
                <a:solidFill>
                  <a:srgbClr val="660033"/>
                </a:solidFill>
              </a:rPr>
            </a:br>
            <a:r>
              <a:rPr lang="ru-RU" sz="5400" dirty="0" smtClean="0">
                <a:solidFill>
                  <a:srgbClr val="660033"/>
                </a:solidFill>
              </a:rPr>
              <a:t>Отчет </a:t>
            </a:r>
            <a:br>
              <a:rPr lang="ru-RU" sz="5400" dirty="0" smtClean="0">
                <a:solidFill>
                  <a:srgbClr val="660033"/>
                </a:solidFill>
              </a:rPr>
            </a:br>
            <a:r>
              <a:rPr lang="ru-RU" sz="5400" dirty="0" smtClean="0">
                <a:solidFill>
                  <a:srgbClr val="660033"/>
                </a:solidFill>
              </a:rPr>
              <a:t>об исполнении бюджета</a:t>
            </a:r>
            <a:r>
              <a:rPr lang="ru-RU" sz="5400" dirty="0">
                <a:solidFill>
                  <a:srgbClr val="660033"/>
                </a:solidFill>
              </a:rPr>
              <a:t/>
            </a:r>
            <a:br>
              <a:rPr lang="ru-RU" sz="5400" dirty="0">
                <a:solidFill>
                  <a:srgbClr val="660033"/>
                </a:solidFill>
              </a:rPr>
            </a:br>
            <a:r>
              <a:rPr lang="ru-RU" sz="5400" dirty="0" smtClean="0">
                <a:solidFill>
                  <a:srgbClr val="660033"/>
                </a:solidFill>
              </a:rPr>
              <a:t>Объединенного сельского поселения </a:t>
            </a:r>
            <a:br>
              <a:rPr lang="ru-RU" sz="5400" dirty="0" smtClean="0">
                <a:solidFill>
                  <a:srgbClr val="660033"/>
                </a:solidFill>
              </a:rPr>
            </a:br>
            <a:r>
              <a:rPr lang="ru-RU" sz="5400" dirty="0" err="1" smtClean="0">
                <a:solidFill>
                  <a:srgbClr val="660033"/>
                </a:solidFill>
              </a:rPr>
              <a:t>Егорлыкского</a:t>
            </a:r>
            <a:r>
              <a:rPr lang="ru-RU" sz="5400" dirty="0" smtClean="0">
                <a:solidFill>
                  <a:srgbClr val="660033"/>
                </a:solidFill>
              </a:rPr>
              <a:t> района</a:t>
            </a:r>
            <a:r>
              <a:rPr lang="ru-RU" sz="5400" dirty="0">
                <a:solidFill>
                  <a:srgbClr val="660033"/>
                </a:solidFill>
              </a:rPr>
              <a:t/>
            </a:r>
            <a:br>
              <a:rPr lang="ru-RU" sz="5400" dirty="0">
                <a:solidFill>
                  <a:srgbClr val="660033"/>
                </a:solidFill>
              </a:rPr>
            </a:br>
            <a:r>
              <a:rPr lang="ru-RU" sz="5400" dirty="0" smtClean="0">
                <a:solidFill>
                  <a:srgbClr val="660033"/>
                </a:solidFill>
              </a:rPr>
              <a:t>за 2024 год</a:t>
            </a:r>
            <a:endParaRPr lang="ru-RU" sz="5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06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112890"/>
            <a:ext cx="10886900" cy="1727199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>
                <a:solidFill>
                  <a:srgbClr val="6600CC"/>
                </a:solidFill>
              </a:rPr>
              <a:t>Безвозмездные поступления </a:t>
            </a:r>
            <a:br>
              <a:rPr lang="ru-RU" sz="3100" b="1" dirty="0">
                <a:solidFill>
                  <a:srgbClr val="6600CC"/>
                </a:solidFill>
              </a:rPr>
            </a:br>
            <a:r>
              <a:rPr lang="ru-RU" sz="3100" b="1" dirty="0">
                <a:solidFill>
                  <a:srgbClr val="6600CC"/>
                </a:solidFill>
              </a:rPr>
              <a:t>от других бюджетов бюджетной системы Российской Федерации по годам </a:t>
            </a:r>
            <a:r>
              <a:rPr lang="ru-RU" sz="1200" b="1" dirty="0">
                <a:solidFill>
                  <a:srgbClr val="6600CC"/>
                </a:solidFill>
              </a:rPr>
              <a:t>(тыс. руб.)                            </a:t>
            </a:r>
            <a:endParaRPr lang="ru-RU" sz="1200" dirty="0">
              <a:solidFill>
                <a:srgbClr val="6600CC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F743CFFB-5C5A-40B4-9F6A-2DC3E9A6B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152988"/>
              </p:ext>
            </p:extLst>
          </p:nvPr>
        </p:nvGraphicFramePr>
        <p:xfrm>
          <a:off x="464235" y="1716258"/>
          <a:ext cx="11106876" cy="49465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68262">
                  <a:extLst>
                    <a:ext uri="{9D8B030D-6E8A-4147-A177-3AD203B41FA5}">
                      <a16:colId xmlns:a16="http://schemas.microsoft.com/office/drawing/2014/main" xmlns="" val="3173736353"/>
                    </a:ext>
                  </a:extLst>
                </a:gridCol>
                <a:gridCol w="1979797">
                  <a:extLst>
                    <a:ext uri="{9D8B030D-6E8A-4147-A177-3AD203B41FA5}">
                      <a16:colId xmlns:a16="http://schemas.microsoft.com/office/drawing/2014/main" xmlns="" val="3164593362"/>
                    </a:ext>
                  </a:extLst>
                </a:gridCol>
                <a:gridCol w="1979020">
                  <a:extLst>
                    <a:ext uri="{9D8B030D-6E8A-4147-A177-3AD203B41FA5}">
                      <a16:colId xmlns:a16="http://schemas.microsoft.com/office/drawing/2014/main" xmlns="" val="1377744047"/>
                    </a:ext>
                  </a:extLst>
                </a:gridCol>
                <a:gridCol w="1979797">
                  <a:extLst>
                    <a:ext uri="{9D8B030D-6E8A-4147-A177-3AD203B41FA5}">
                      <a16:colId xmlns:a16="http://schemas.microsoft.com/office/drawing/2014/main" xmlns="" val="1760769256"/>
                    </a:ext>
                  </a:extLst>
                </a:gridCol>
              </a:tblGrid>
              <a:tr h="656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показателей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gradFill>
                      <a:gsLst>
                        <a:gs pos="10000">
                          <a:schemeClr val="accent1">
                            <a:lumMod val="40000"/>
                            <a:lumOff val="60000"/>
                          </a:schemeClr>
                        </a:gs>
                        <a:gs pos="100000">
                          <a:schemeClr val="bg2">
                            <a:shade val="96000"/>
                            <a:satMod val="120000"/>
                            <a:lumMod val="90000"/>
                          </a:schemeClr>
                        </a:gs>
                      </a:gsLst>
                      <a:lin ang="612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Исполнение за </a:t>
                      </a:r>
                      <a:r>
                        <a:rPr lang="ru-RU" sz="1600" dirty="0" smtClean="0">
                          <a:effectLst/>
                        </a:rPr>
                        <a:t>2022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gradFill>
                      <a:gsLst>
                        <a:gs pos="10000">
                          <a:schemeClr val="accent1">
                            <a:lumMod val="40000"/>
                            <a:lumOff val="60000"/>
                          </a:schemeClr>
                        </a:gs>
                        <a:gs pos="100000">
                          <a:schemeClr val="bg2">
                            <a:shade val="96000"/>
                            <a:satMod val="120000"/>
                            <a:lumMod val="90000"/>
                          </a:schemeClr>
                        </a:gs>
                      </a:gsLst>
                      <a:lin ang="612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Исполнение за </a:t>
                      </a:r>
                      <a:r>
                        <a:rPr lang="ru-RU" sz="1600" dirty="0" smtClean="0">
                          <a:effectLst/>
                        </a:rPr>
                        <a:t>2023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gradFill>
                      <a:gsLst>
                        <a:gs pos="10000">
                          <a:schemeClr val="accent1">
                            <a:lumMod val="40000"/>
                            <a:lumOff val="60000"/>
                          </a:schemeClr>
                        </a:gs>
                        <a:gs pos="100000">
                          <a:schemeClr val="bg2">
                            <a:shade val="96000"/>
                            <a:satMod val="120000"/>
                            <a:lumMod val="90000"/>
                          </a:schemeClr>
                        </a:gs>
                      </a:gsLst>
                      <a:lin ang="612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Исполнение за </a:t>
                      </a:r>
                      <a:r>
                        <a:rPr lang="ru-RU" sz="1600" dirty="0" smtClean="0">
                          <a:effectLst/>
                        </a:rPr>
                        <a:t>2024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gradFill>
                      <a:gsLst>
                        <a:gs pos="10000">
                          <a:schemeClr val="accent1">
                            <a:lumMod val="40000"/>
                            <a:lumOff val="60000"/>
                          </a:schemeClr>
                        </a:gs>
                        <a:gs pos="100000">
                          <a:schemeClr val="bg2">
                            <a:shade val="96000"/>
                            <a:satMod val="120000"/>
                            <a:lumMod val="90000"/>
                          </a:schemeClr>
                        </a:gs>
                      </a:gsLst>
                      <a:lin ang="612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616103930"/>
                  </a:ext>
                </a:extLst>
              </a:tr>
              <a:tr h="4942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Безвозмездные поступления, из них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gradFill>
                      <a:gsLst>
                        <a:gs pos="10000">
                          <a:schemeClr val="accent1">
                            <a:lumMod val="40000"/>
                            <a:lumOff val="60000"/>
                          </a:schemeClr>
                        </a:gs>
                        <a:gs pos="100000">
                          <a:schemeClr val="bg2">
                            <a:shade val="96000"/>
                            <a:satMod val="120000"/>
                            <a:lumMod val="90000"/>
                          </a:schemeClr>
                        </a:gs>
                      </a:gsLst>
                      <a:lin ang="612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</a:rPr>
                        <a:t>4 513,3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gradFill>
                      <a:gsLst>
                        <a:gs pos="10000">
                          <a:schemeClr val="accent1">
                            <a:lumMod val="40000"/>
                            <a:lumOff val="60000"/>
                          </a:schemeClr>
                        </a:gs>
                        <a:gs pos="100000">
                          <a:schemeClr val="bg2">
                            <a:shade val="96000"/>
                            <a:satMod val="120000"/>
                            <a:lumMod val="90000"/>
                          </a:schemeClr>
                        </a:gs>
                      </a:gsLst>
                      <a:lin ang="612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</a:rPr>
                        <a:t>5 312,6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gradFill>
                      <a:gsLst>
                        <a:gs pos="10000">
                          <a:schemeClr val="accent1">
                            <a:lumMod val="40000"/>
                            <a:lumOff val="60000"/>
                          </a:schemeClr>
                        </a:gs>
                        <a:gs pos="100000">
                          <a:schemeClr val="bg2">
                            <a:shade val="96000"/>
                            <a:satMod val="120000"/>
                            <a:lumMod val="90000"/>
                          </a:schemeClr>
                        </a:gs>
                      </a:gsLst>
                      <a:lin ang="612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</a:rPr>
                        <a:t>4 052,9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gradFill>
                      <a:gsLst>
                        <a:gs pos="10000">
                          <a:schemeClr val="accent1">
                            <a:lumMod val="40000"/>
                            <a:lumOff val="60000"/>
                          </a:schemeClr>
                        </a:gs>
                        <a:gs pos="100000">
                          <a:schemeClr val="bg2">
                            <a:shade val="96000"/>
                            <a:satMod val="120000"/>
                            <a:lumMod val="90000"/>
                          </a:schemeClr>
                        </a:gs>
                      </a:gsLst>
                      <a:lin ang="612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750112232"/>
                  </a:ext>
                </a:extLst>
              </a:tr>
              <a:tr h="389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Дотации бюджетам поселений на выравнивание бюджетной обеспеченности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2 357,6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2 934,6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2 934,6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6021509"/>
                  </a:ext>
                </a:extLst>
              </a:tr>
              <a:tr h="588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</a:rPr>
                        <a:t>Дотации бюджетам сельских поселений на поддержку мер по обеспечению сбалансированности бюджетов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703,4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308,1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506,3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</a:tr>
              <a:tr h="778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Субвенции бюджетам </a:t>
                      </a:r>
                      <a:r>
                        <a:rPr lang="ru-RU" sz="1300" dirty="0" smtClean="0">
                          <a:effectLst/>
                        </a:rPr>
                        <a:t>сельских</a:t>
                      </a:r>
                      <a:r>
                        <a:rPr lang="ru-RU" sz="1300" baseline="0" dirty="0" smtClean="0">
                          <a:effectLst/>
                        </a:rPr>
                        <a:t> </a:t>
                      </a:r>
                      <a:r>
                        <a:rPr lang="ru-RU" sz="1300" dirty="0" smtClean="0">
                          <a:effectLst/>
                        </a:rPr>
                        <a:t>поселений </a:t>
                      </a:r>
                      <a:r>
                        <a:rPr lang="ru-RU" sz="1300" dirty="0">
                          <a:effectLst/>
                        </a:rPr>
                        <a:t>на осуществление первичного воинского учета на территориях, где отсутствуют военные комиссариаты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102,2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119,7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144,6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3822314"/>
                  </a:ext>
                </a:extLst>
              </a:tr>
              <a:tr h="546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Субвенции бюджетам </a:t>
                      </a:r>
                      <a:r>
                        <a:rPr lang="ru-RU" sz="13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3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bg1"/>
                          </a:solidFill>
                          <a:effectLst/>
                        </a:rPr>
                        <a:t>0,2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bg1"/>
                          </a:solidFill>
                          <a:effectLst/>
                        </a:rPr>
                        <a:t>0,2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bg1"/>
                          </a:solidFill>
                          <a:effectLst/>
                        </a:rPr>
                        <a:t>0,2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1934693"/>
                  </a:ext>
                </a:extLst>
              </a:tr>
              <a:tr h="719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Прочие межбюджетные трансферты, передаваемые бюджетам </a:t>
                      </a:r>
                      <a:r>
                        <a:rPr lang="ru-RU" sz="1300" dirty="0" smtClean="0">
                          <a:effectLst/>
                        </a:rPr>
                        <a:t>сельских поселений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1 349,9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1 950,0 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effectLst/>
                        </a:rPr>
                        <a:t>70,0</a:t>
                      </a:r>
                      <a:endParaRPr lang="ru-RU" sz="1300" b="1" dirty="0">
                        <a:solidFill>
                          <a:schemeClr val="bg1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2053680"/>
                  </a:ext>
                </a:extLst>
              </a:tr>
              <a:tr h="719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 в бюджеты</a:t>
                      </a:r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сельских поселений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397,2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5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accent6">
                <a:lumMod val="60000"/>
                <a:lumOff val="4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61925"/>
            <a:ext cx="10563224" cy="12287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Структура расходов бюджета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Объединенного сельского поселения за 2024 год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722141"/>
              </p:ext>
            </p:extLst>
          </p:nvPr>
        </p:nvGraphicFramePr>
        <p:xfrm>
          <a:off x="2790825" y="1481137"/>
          <a:ext cx="8582026" cy="4262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49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146756"/>
            <a:ext cx="10672411" cy="1298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>
                <a:solidFill>
                  <a:srgbClr val="7030A0"/>
                </a:solidFill>
              </a:rPr>
              <a:t>Расходы бюджета поселения </a:t>
            </a:r>
            <a:br>
              <a:rPr lang="ru-RU" sz="4000" b="1" i="1" dirty="0">
                <a:solidFill>
                  <a:srgbClr val="7030A0"/>
                </a:solidFill>
              </a:rPr>
            </a:br>
            <a:r>
              <a:rPr lang="ru-RU" b="1" i="1" dirty="0">
                <a:solidFill>
                  <a:srgbClr val="7030A0"/>
                </a:solidFill>
              </a:rPr>
              <a:t>в </a:t>
            </a:r>
            <a:r>
              <a:rPr lang="ru-RU" b="1" i="1" dirty="0" smtClean="0">
                <a:solidFill>
                  <a:srgbClr val="7030A0"/>
                </a:solidFill>
              </a:rPr>
              <a:t>2024 </a:t>
            </a:r>
            <a:r>
              <a:rPr lang="ru-RU" b="1" i="1" dirty="0">
                <a:solidFill>
                  <a:srgbClr val="7030A0"/>
                </a:solidFill>
              </a:rPr>
              <a:t>году </a:t>
            </a:r>
            <a:r>
              <a:rPr lang="ru-RU" sz="2800" b="1" i="1" dirty="0">
                <a:solidFill>
                  <a:srgbClr val="7030A0"/>
                </a:solidFill>
              </a:rPr>
              <a:t>составили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13 444,7 тысяч </a:t>
            </a:r>
            <a:r>
              <a:rPr lang="ru-RU" b="1" i="1" dirty="0">
                <a:solidFill>
                  <a:srgbClr val="7030A0"/>
                </a:solidFill>
              </a:rPr>
              <a:t>рублей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0675" y="2236762"/>
            <a:ext cx="9528880" cy="3926971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Общегосударственные расходы – </a:t>
            </a:r>
            <a:r>
              <a:rPr lang="ru-RU" sz="2000" b="1" dirty="0" smtClean="0">
                <a:solidFill>
                  <a:srgbClr val="C00000"/>
                </a:solidFill>
              </a:rPr>
              <a:t>8 333,6 тыс</a:t>
            </a:r>
            <a:r>
              <a:rPr lang="ru-RU" sz="2000" b="1" dirty="0">
                <a:solidFill>
                  <a:srgbClr val="C00000"/>
                </a:solidFill>
              </a:rPr>
              <a:t>. рублей</a:t>
            </a:r>
          </a:p>
          <a:p>
            <a:r>
              <a:rPr lang="ru-RU" sz="2000" b="1" dirty="0">
                <a:solidFill>
                  <a:srgbClr val="7030A0"/>
                </a:solidFill>
              </a:rPr>
              <a:t>Национальная оборона – </a:t>
            </a:r>
            <a:r>
              <a:rPr lang="ru-RU" sz="2000" b="1" dirty="0" smtClean="0">
                <a:solidFill>
                  <a:srgbClr val="7030A0"/>
                </a:solidFill>
              </a:rPr>
              <a:t>144,6 </a:t>
            </a:r>
            <a:r>
              <a:rPr lang="ru-RU" sz="2000" b="1" dirty="0">
                <a:solidFill>
                  <a:srgbClr val="7030A0"/>
                </a:solidFill>
              </a:rPr>
              <a:t>тыс. </a:t>
            </a:r>
            <a:r>
              <a:rPr lang="ru-RU" sz="2000" b="1" dirty="0" smtClean="0">
                <a:solidFill>
                  <a:srgbClr val="7030A0"/>
                </a:solidFill>
              </a:rPr>
              <a:t>рублей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Национальная безопасность и правоохранительная деятельность – 19,5 тыс. рублей</a:t>
            </a:r>
            <a:endParaRPr lang="ru-RU" sz="2000" b="1" dirty="0">
              <a:solidFill>
                <a:srgbClr val="7030A0"/>
              </a:solidFill>
            </a:endParaRPr>
          </a:p>
          <a:p>
            <a: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Национальная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экономика– 19,0 </a:t>
            </a:r>
            <a: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тыс. рублей</a:t>
            </a:r>
          </a:p>
          <a:p>
            <a:r>
              <a:rPr lang="ru-RU" sz="2000" b="1" dirty="0">
                <a:solidFill>
                  <a:schemeClr val="accent1"/>
                </a:solidFill>
              </a:rPr>
              <a:t>Жилищно-коммунальное хозяйство </a:t>
            </a:r>
            <a:r>
              <a:rPr lang="ru-RU" sz="2000" b="1" dirty="0" smtClean="0">
                <a:solidFill>
                  <a:schemeClr val="accent1"/>
                </a:solidFill>
              </a:rPr>
              <a:t>– 1 026,6 тыс</a:t>
            </a:r>
            <a:r>
              <a:rPr lang="ru-RU" sz="2000" b="1" dirty="0">
                <a:solidFill>
                  <a:schemeClr val="accent1"/>
                </a:solidFill>
              </a:rPr>
              <a:t>. рублей</a:t>
            </a:r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Образование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-23,8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тыс. рублей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Культура, кинематография – 3 </a:t>
            </a:r>
            <a:r>
              <a:rPr lang="ru-RU" sz="2000" b="1" dirty="0" smtClean="0">
                <a:solidFill>
                  <a:srgbClr val="002060"/>
                </a:solidFill>
              </a:rPr>
              <a:t>584,8 </a:t>
            </a:r>
            <a:r>
              <a:rPr lang="ru-RU" sz="2000" b="1" dirty="0">
                <a:solidFill>
                  <a:srgbClr val="002060"/>
                </a:solidFill>
              </a:rPr>
              <a:t>тыс. рублей</a:t>
            </a:r>
          </a:p>
          <a:p>
            <a:r>
              <a:rPr lang="ru-RU" sz="2000" b="1" dirty="0">
                <a:solidFill>
                  <a:srgbClr val="7030A0"/>
                </a:solidFill>
              </a:rPr>
              <a:t>Социальная политика – </a:t>
            </a:r>
            <a:r>
              <a:rPr lang="ru-RU" sz="2000" b="1" dirty="0" smtClean="0">
                <a:solidFill>
                  <a:srgbClr val="7030A0"/>
                </a:solidFill>
              </a:rPr>
              <a:t>292,8 </a:t>
            </a:r>
            <a:r>
              <a:rPr lang="ru-RU" sz="2000" b="1" dirty="0">
                <a:solidFill>
                  <a:srgbClr val="7030A0"/>
                </a:solidFill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32002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828" y="131805"/>
            <a:ext cx="10540784" cy="57664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Реализация муниципальных программ в </a:t>
            </a:r>
            <a:r>
              <a:rPr lang="ru-RU" sz="2800" dirty="0" smtClean="0"/>
              <a:t>2024 </a:t>
            </a:r>
            <a:r>
              <a:rPr lang="ru-RU" sz="2800" dirty="0" smtClean="0"/>
              <a:t>году</a:t>
            </a:r>
            <a:endParaRPr lang="ru-RU" sz="2800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908198693"/>
              </p:ext>
            </p:extLst>
          </p:nvPr>
        </p:nvGraphicFramePr>
        <p:xfrm>
          <a:off x="2031999" y="873212"/>
          <a:ext cx="9533925" cy="5725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7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4000">
              <a:schemeClr val="accent6">
                <a:lumMod val="60000"/>
                <a:lumOff val="40000"/>
              </a:schemeClr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войная волна 3"/>
          <p:cNvSpPr/>
          <p:nvPr/>
        </p:nvSpPr>
        <p:spPr>
          <a:xfrm>
            <a:off x="1639331" y="1449858"/>
            <a:ext cx="9424086" cy="3937687"/>
          </a:xfrm>
          <a:prstGeom prst="doubleWave">
            <a:avLst>
              <a:gd name="adj1" fmla="val 6250"/>
              <a:gd name="adj2" fmla="val 524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Бюджет для граждан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59291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">
              <a:schemeClr val="accent6">
                <a:lumMod val="60000"/>
                <a:lumOff val="40000"/>
              </a:schemeClr>
            </a:gs>
            <a:gs pos="0">
              <a:schemeClr val="accent6">
                <a:lumMod val="60000"/>
                <a:lumOff val="40000"/>
              </a:schemeClr>
            </a:gs>
            <a:gs pos="0">
              <a:schemeClr val="bg2">
                <a:lumMod val="75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6378" y="624110"/>
            <a:ext cx="9898233" cy="7351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Основные понятия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69774" y="1359243"/>
            <a:ext cx="102396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Доходы </a:t>
            </a:r>
            <a:r>
              <a:rPr lang="ru-RU" dirty="0"/>
              <a:t>бюджета – поступающие в бюджет денежные средства, за исключением средств, являющихся источниками финансирования дефицита бюджета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/>
              <a:t>Бюджет –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dirty="0" smtClean="0"/>
              <a:t>бюджета.</a:t>
            </a:r>
          </a:p>
          <a:p>
            <a:endParaRPr lang="ru-RU" dirty="0" smtClean="0"/>
          </a:p>
          <a:p>
            <a:r>
              <a:rPr lang="ru-RU" dirty="0" smtClean="0"/>
              <a:t>Расходы бюджета – выплачиваемые из бюджета денежные средства, за исключением средств, являющихся источниками дефицита бюджета.</a:t>
            </a:r>
          </a:p>
          <a:p>
            <a:endParaRPr lang="ru-RU" dirty="0" smtClean="0"/>
          </a:p>
          <a:p>
            <a:r>
              <a:rPr lang="ru-RU" dirty="0" smtClean="0"/>
              <a:t>Дефицит бюджета – превышение расходов бюджета над его доходами.</a:t>
            </a:r>
          </a:p>
          <a:p>
            <a:endParaRPr lang="ru-RU" dirty="0"/>
          </a:p>
          <a:p>
            <a:r>
              <a:rPr lang="ru-RU" dirty="0" smtClean="0"/>
              <a:t>Профицит бюджета – превышение доходов бюджета над его расходами.</a:t>
            </a:r>
          </a:p>
          <a:p>
            <a:endParaRPr lang="ru-RU" dirty="0"/>
          </a:p>
          <a:p>
            <a:r>
              <a:rPr lang="ru-RU" dirty="0" smtClean="0"/>
              <a:t>Межбюджетные трансферты – средства, предоставляемые одним бюджетом бюджетной системы РФ другому бюджету бюджетной системы РФ.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483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6000">
              <a:schemeClr val="accent6">
                <a:lumMod val="60000"/>
                <a:lumOff val="4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426180923"/>
              </p:ext>
            </p:extLst>
          </p:nvPr>
        </p:nvGraphicFramePr>
        <p:xfrm>
          <a:off x="3143251" y="304801"/>
          <a:ext cx="6915150" cy="5833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463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24752F7-4E85-473E-BC2D-31057AA9A2B6}"/>
              </a:ext>
            </a:extLst>
          </p:cNvPr>
          <p:cNvSpPr/>
          <p:nvPr/>
        </p:nvSpPr>
        <p:spPr>
          <a:xfrm>
            <a:off x="428625" y="196949"/>
            <a:ext cx="115992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i="1" dirty="0">
                <a:solidFill>
                  <a:srgbClr val="0000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бюджета </a:t>
            </a:r>
            <a:endParaRPr lang="ru-RU" sz="3200" dirty="0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i="1" dirty="0">
                <a:solidFill>
                  <a:srgbClr val="0000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Объединенного сельского поселения за </a:t>
            </a:r>
            <a:r>
              <a:rPr lang="ru-RU" sz="3200" b="1" i="1" dirty="0" smtClean="0">
                <a:solidFill>
                  <a:srgbClr val="0000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200" b="1" i="1" dirty="0">
                <a:solidFill>
                  <a:srgbClr val="0000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endParaRPr lang="ru-RU" sz="3200" dirty="0">
              <a:solidFill>
                <a:srgbClr val="00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xmlns="" id="{502844AF-437C-4007-B733-8711182D3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658925"/>
              </p:ext>
            </p:extLst>
          </p:nvPr>
        </p:nvGraphicFramePr>
        <p:xfrm>
          <a:off x="914399" y="1521682"/>
          <a:ext cx="10810876" cy="5050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77">
                  <a:extLst>
                    <a:ext uri="{9D8B030D-6E8A-4147-A177-3AD203B41FA5}">
                      <a16:colId xmlns:a16="http://schemas.microsoft.com/office/drawing/2014/main" xmlns="" val="1695935782"/>
                    </a:ext>
                  </a:extLst>
                </a:gridCol>
                <a:gridCol w="2241280">
                  <a:extLst>
                    <a:ext uri="{9D8B030D-6E8A-4147-A177-3AD203B41FA5}">
                      <a16:colId xmlns:a16="http://schemas.microsoft.com/office/drawing/2014/main" xmlns="" val="2353185239"/>
                    </a:ext>
                  </a:extLst>
                </a:gridCol>
                <a:gridCol w="2109439">
                  <a:extLst>
                    <a:ext uri="{9D8B030D-6E8A-4147-A177-3AD203B41FA5}">
                      <a16:colId xmlns:a16="http://schemas.microsoft.com/office/drawing/2014/main" xmlns="" val="696546716"/>
                    </a:ext>
                  </a:extLst>
                </a:gridCol>
                <a:gridCol w="2241280">
                  <a:extLst>
                    <a:ext uri="{9D8B030D-6E8A-4147-A177-3AD203B41FA5}">
                      <a16:colId xmlns:a16="http://schemas.microsoft.com/office/drawing/2014/main" xmlns="" val="1470093542"/>
                    </a:ext>
                  </a:extLst>
                </a:gridCol>
              </a:tblGrid>
              <a:tr h="773723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500" dirty="0">
                          <a:effectLst/>
                        </a:rPr>
                        <a:t>Наименование</a:t>
                      </a:r>
                      <a:endParaRPr lang="ru-RU" sz="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Утвержденный план </a:t>
                      </a:r>
                      <a:r>
                        <a:rPr lang="ru-RU" sz="1500" dirty="0" smtClean="0">
                          <a:effectLst/>
                        </a:rPr>
                        <a:t>2024 </a:t>
                      </a:r>
                      <a:r>
                        <a:rPr lang="ru-RU" sz="1500" dirty="0">
                          <a:effectLst/>
                        </a:rPr>
                        <a:t>год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Фактическое исполнение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за </a:t>
                      </a:r>
                      <a:r>
                        <a:rPr lang="ru-RU" sz="1500" dirty="0" smtClean="0">
                          <a:effectLst/>
                        </a:rPr>
                        <a:t>2024 </a:t>
                      </a:r>
                      <a:r>
                        <a:rPr lang="ru-RU" sz="1500" dirty="0">
                          <a:effectLst/>
                        </a:rPr>
                        <a:t>год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% 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исполнения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834525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500" dirty="0">
                          <a:effectLst/>
                        </a:rPr>
                        <a:t>Доходы, всего</a:t>
                      </a:r>
                      <a:endParaRPr lang="ru-RU" sz="9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12 873,6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12 874,1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100,0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4733357"/>
                  </a:ext>
                </a:extLst>
              </a:tr>
              <a:tr h="287425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в том числе: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2581832"/>
                  </a:ext>
                </a:extLst>
              </a:tr>
              <a:tr h="574849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Налоговые и неналоговые доходы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8 820,7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8 821,2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100,0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6894054"/>
                  </a:ext>
                </a:extLst>
              </a:tr>
              <a:tr h="564216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Безвозмездные поступления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4 052,9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5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052,9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100,0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8532407"/>
                  </a:ext>
                </a:extLst>
              </a:tr>
              <a:tr h="287425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из них: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3624596"/>
                  </a:ext>
                </a:extLst>
              </a:tr>
              <a:tr h="619270">
                <a:tc>
                  <a:txBody>
                    <a:bodyPr/>
                    <a:lstStyle/>
                    <a:p>
                      <a:pPr marL="192405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Прочие межбюджетные трансферты, передаваемые бюджетам поселений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70,0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70,0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100,0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3052743"/>
                  </a:ext>
                </a:extLst>
              </a:tr>
              <a:tr h="619270">
                <a:tc>
                  <a:txBody>
                    <a:bodyPr/>
                    <a:lstStyle/>
                    <a:p>
                      <a:pPr marL="192405" marR="0" indent="0" algn="l" defTabSz="457200" rtl="0" eaLnBrk="1" fontAlgn="auto" latinLnBrk="0" hangingPunct="1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+mn-lt"/>
                        </a:rPr>
                        <a:t>Прочие безвозмездные поступления в бюджеты сельских поселений</a:t>
                      </a:r>
                      <a:endParaRPr lang="ru-RU" sz="15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92405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397,2</a:t>
                      </a:r>
                      <a:endParaRPr lang="ru-RU" sz="1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397,2</a:t>
                      </a:r>
                      <a:endParaRPr lang="ru-RU" sz="1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7425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Расходы, всего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13 552,9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13 444,7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99,2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1446024"/>
                  </a:ext>
                </a:extLst>
              </a:tr>
              <a:tr h="614934"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Результат исполнения бюджета (дефицит «-», профицит «+»)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679,3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570,6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х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04" marR="52404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1774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1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CE5483A-91B4-4E40-A9D4-D83FB99481A0}"/>
              </a:ext>
            </a:extLst>
          </p:cNvPr>
          <p:cNvSpPr/>
          <p:nvPr/>
        </p:nvSpPr>
        <p:spPr>
          <a:xfrm>
            <a:off x="759655" y="126609"/>
            <a:ext cx="110853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rgbClr val="3B08BA"/>
                </a:solidFill>
                <a:latin typeface="Franklin Gothic Medium Cond" panose="020B0606030402020204" pitchFamily="34" charset="0"/>
                <a:ea typeface="Times New Roman" panose="02020603050405020304" pitchFamily="18" charset="0"/>
                <a:cs typeface="TrebuchetMS-Bold"/>
              </a:rPr>
              <a:t>Исполнение налоговых и неналоговых</a:t>
            </a:r>
            <a:endParaRPr lang="ru-RU" sz="3600" dirty="0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rgbClr val="3B08BA"/>
                </a:solidFill>
                <a:latin typeface="Franklin Gothic Medium Cond" panose="020B0606030402020204" pitchFamily="34" charset="0"/>
                <a:ea typeface="Times New Roman" panose="02020603050405020304" pitchFamily="18" charset="0"/>
                <a:cs typeface="TrebuchetMS-Bold"/>
              </a:rPr>
              <a:t> доходов бюджета Объединенного сельского поселения </a:t>
            </a:r>
            <a:endParaRPr lang="ru-RU" sz="3600" dirty="0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rgbClr val="3B08BA"/>
                </a:solidFill>
                <a:latin typeface="Franklin Gothic Medium Cond" panose="020B0606030402020204" pitchFamily="34" charset="0"/>
                <a:ea typeface="Times New Roman" panose="02020603050405020304" pitchFamily="18" charset="0"/>
                <a:cs typeface="TrebuchetMS-Bold"/>
              </a:rPr>
              <a:t>за </a:t>
            </a:r>
            <a:r>
              <a:rPr lang="ru-RU" sz="3600" b="1" dirty="0" smtClean="0">
                <a:solidFill>
                  <a:srgbClr val="3B08BA"/>
                </a:solidFill>
                <a:latin typeface="Franklin Gothic Medium Cond" panose="020B0606030402020204" pitchFamily="34" charset="0"/>
                <a:ea typeface="Times New Roman" panose="02020603050405020304" pitchFamily="18" charset="0"/>
                <a:cs typeface="TrebuchetMS-Bold"/>
              </a:rPr>
              <a:t>2024 </a:t>
            </a:r>
            <a:r>
              <a:rPr lang="ru-RU" sz="3600" b="1" dirty="0">
                <a:solidFill>
                  <a:srgbClr val="3B08BA"/>
                </a:solidFill>
                <a:latin typeface="Franklin Gothic Medium Cond" panose="020B0606030402020204" pitchFamily="34" charset="0"/>
                <a:ea typeface="Times New Roman" panose="02020603050405020304" pitchFamily="18" charset="0"/>
                <a:cs typeface="TrebuchetMS-Bold"/>
              </a:rPr>
              <a:t>год </a:t>
            </a:r>
            <a:endParaRPr lang="ru-RU" sz="3600" dirty="0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DD7C13E-CE4F-4B03-A79F-6EAA46726D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915316"/>
              </p:ext>
            </p:extLst>
          </p:nvPr>
        </p:nvGraphicFramePr>
        <p:xfrm>
          <a:off x="492369" y="1880934"/>
          <a:ext cx="11194415" cy="43595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35166">
                  <a:extLst>
                    <a:ext uri="{9D8B030D-6E8A-4147-A177-3AD203B41FA5}">
                      <a16:colId xmlns:a16="http://schemas.microsoft.com/office/drawing/2014/main" xmlns="" val="1939774515"/>
                    </a:ext>
                  </a:extLst>
                </a:gridCol>
                <a:gridCol w="1820472">
                  <a:extLst>
                    <a:ext uri="{9D8B030D-6E8A-4147-A177-3AD203B41FA5}">
                      <a16:colId xmlns:a16="http://schemas.microsoft.com/office/drawing/2014/main" xmlns="" val="1261979741"/>
                    </a:ext>
                  </a:extLst>
                </a:gridCol>
                <a:gridCol w="1966047">
                  <a:extLst>
                    <a:ext uri="{9D8B030D-6E8A-4147-A177-3AD203B41FA5}">
                      <a16:colId xmlns:a16="http://schemas.microsoft.com/office/drawing/2014/main" xmlns="" val="564431225"/>
                    </a:ext>
                  </a:extLst>
                </a:gridCol>
                <a:gridCol w="1772730">
                  <a:extLst>
                    <a:ext uri="{9D8B030D-6E8A-4147-A177-3AD203B41FA5}">
                      <a16:colId xmlns:a16="http://schemas.microsoft.com/office/drawing/2014/main" xmlns="" val="4202161887"/>
                    </a:ext>
                  </a:extLst>
                </a:gridCol>
              </a:tblGrid>
              <a:tr h="572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Наименование показателей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Утверждено, тыс. руб.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Исполнение,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тыс. руб.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Процент исполнения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xmlns="" val="1317811583"/>
                  </a:ext>
                </a:extLst>
              </a:tr>
              <a:tr h="11925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Налоговые и неналоговые доходы,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из них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8 820,7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8 821,2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100,0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824303665"/>
                  </a:ext>
                </a:extLst>
              </a:tr>
              <a:tr h="349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Налог на доходы физических лиц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615,7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615,8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100,0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8559106"/>
                  </a:ext>
                </a:extLst>
              </a:tr>
              <a:tr h="2774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Единый сельскохозяйственный налог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4 031,3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4 031,3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100,0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8356480"/>
                  </a:ext>
                </a:extLst>
              </a:tr>
              <a:tr h="354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Налог на имущество физических лиц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277,1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277,1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100,0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8666393"/>
                  </a:ext>
                </a:extLst>
              </a:tr>
              <a:tr h="250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Земельный налог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3 789,0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3 789,2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100,0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2784854"/>
                  </a:ext>
                </a:extLst>
              </a:tr>
              <a:tr h="250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50,5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50,5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100,0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rgbClr val="66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2641629"/>
                  </a:ext>
                </a:extLst>
              </a:tr>
              <a:tr h="50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Доходы от оказания платных услуг (работ) и компенсации государства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56,8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57,0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100,4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5523277"/>
                  </a:ext>
                </a:extLst>
              </a:tr>
              <a:tr h="4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Штрафы, санкции, возмещение ущерба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0,3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0,3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100,0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11" marR="64411" marT="0" marB="0" anchor="ctr"/>
                </a:tc>
                <a:extLst>
                  <a:ext uri="{0D108BD9-81ED-4DB2-BD59-A6C34878D82A}">
                    <a16:rowId xmlns:a16="http://schemas.microsoft.com/office/drawing/2014/main" xmlns="" val="3157789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1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6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997657169"/>
              </p:ext>
            </p:extLst>
          </p:nvPr>
        </p:nvGraphicFramePr>
        <p:xfrm>
          <a:off x="2031999" y="175364"/>
          <a:ext cx="9416789" cy="596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388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DFB9CA9-AF8C-4043-9CCC-006338541F8C}"/>
              </a:ext>
            </a:extLst>
          </p:cNvPr>
          <p:cNvSpPr/>
          <p:nvPr/>
        </p:nvSpPr>
        <p:spPr>
          <a:xfrm>
            <a:off x="436097" y="211015"/>
            <a:ext cx="113948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rgbClr val="0000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 </a:t>
            </a:r>
            <a:endParaRPr lang="ru-RU" sz="3200" dirty="0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rgbClr val="0000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Объединенного сельского поселения за </a:t>
            </a:r>
            <a:r>
              <a:rPr lang="ru-RU" sz="3200" b="1" dirty="0" smtClean="0">
                <a:solidFill>
                  <a:srgbClr val="0000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200" b="1" dirty="0">
                <a:solidFill>
                  <a:srgbClr val="0000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200" dirty="0">
              <a:solidFill>
                <a:srgbClr val="00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607697"/>
              </p:ext>
            </p:extLst>
          </p:nvPr>
        </p:nvGraphicFramePr>
        <p:xfrm>
          <a:off x="2938462" y="1288233"/>
          <a:ext cx="8434388" cy="5445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76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419296" y="2122311"/>
            <a:ext cx="1553511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9948274"/>
              </p:ext>
            </p:extLst>
          </p:nvPr>
        </p:nvGraphicFramePr>
        <p:xfrm>
          <a:off x="1628775" y="1247775"/>
          <a:ext cx="8639175" cy="526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476" y="228600"/>
            <a:ext cx="10506074" cy="11906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Структура неналоговых доходов бюджета Объединенного сельского поселения за 2024 год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12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1047</TotalTime>
  <Words>552</Words>
  <Application>Microsoft Office PowerPoint</Application>
  <PresentationFormat>Широкоэкранный</PresentationFormat>
  <Paragraphs>167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Century Gothic</vt:lpstr>
      <vt:lpstr>Franklin Gothic Medium Cond</vt:lpstr>
      <vt:lpstr>Garamond</vt:lpstr>
      <vt:lpstr>Georgia</vt:lpstr>
      <vt:lpstr>Times New Roman</vt:lpstr>
      <vt:lpstr>TrebuchetMS-Bold</vt:lpstr>
      <vt:lpstr>Wingdings 3</vt:lpstr>
      <vt:lpstr>Легкий дым</vt:lpstr>
      <vt:lpstr> Отчет  об исполнении бюджета Объединенного сельского поселения  Егорлыкского района за 2024 год</vt:lpstr>
      <vt:lpstr>Презентация PowerPoint</vt:lpstr>
      <vt:lpstr>1. Основные понятия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неналоговых доходов бюджета Объединенного сельского поселения за 2024 год</vt:lpstr>
      <vt:lpstr>Безвозмездные поступления  от других бюджетов бюджетной системы Российской Федерации по годам (тыс. руб.)                            </vt:lpstr>
      <vt:lpstr>Структура расходов бюджета  Объединенного сельского поселения за 2024 год</vt:lpstr>
      <vt:lpstr>Расходы бюджета поселения  в 2024 году составили 13 444,7 тысяч рублей</vt:lpstr>
      <vt:lpstr>Реализация муниципальных программ в 2024 году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ОБЪЕДИНЕННОГО СЕЛЬСКОГО ПОСЕЛЕНИЯ ЕГОРЛЫКСКОГО РАЙОНА ЗА 2019ГОД</dc:title>
  <dc:creator>Ира</dc:creator>
  <cp:lastModifiedBy>ObSpAdmin2</cp:lastModifiedBy>
  <cp:revision>86</cp:revision>
  <cp:lastPrinted>2025-06-06T07:07:14Z</cp:lastPrinted>
  <dcterms:created xsi:type="dcterms:W3CDTF">2020-07-28T16:50:51Z</dcterms:created>
  <dcterms:modified xsi:type="dcterms:W3CDTF">2025-06-06T09:49:01Z</dcterms:modified>
</cp:coreProperties>
</file>