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7.4749119588781748E-2"/>
                  <c:y val="-5.8338951328410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7630155818421578E-2"/>
                  <c:y val="-6.0672509381546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5086770545614385E-2"/>
                  <c:y val="-5.6005393275273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3221830928347441E-2"/>
                  <c:y val="-6.3006067434682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Лист1!$B$1:$E$1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Лист1!$B$2:$E$2</c:f>
              <c:numCache>
                <c:formatCode>General</c:formatCode>
                <c:ptCount val="4"/>
                <c:pt idx="0">
                  <c:v>11225</c:v>
                </c:pt>
                <c:pt idx="1">
                  <c:v>9514.7000000000007</c:v>
                </c:pt>
                <c:pt idx="2">
                  <c:v>8262.2000000000007</c:v>
                </c:pt>
                <c:pt idx="3">
                  <c:v>7973.9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9126768"/>
        <c:axId val="429126376"/>
        <c:axId val="0"/>
      </c:bar3DChart>
      <c:catAx>
        <c:axId val="42912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126376"/>
        <c:crosses val="autoZero"/>
        <c:auto val="1"/>
        <c:lblAlgn val="ctr"/>
        <c:lblOffset val="100"/>
        <c:noMultiLvlLbl val="0"/>
      </c:catAx>
      <c:valAx>
        <c:axId val="429126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126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Лист2!$A$2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4.2377898616413688E-2"/>
                  <c:y val="-0.109249628499249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557608713567369E-2"/>
                  <c:y val="-6.8598603941388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6230434854269288E-2"/>
                  <c:y val="-9.4005494290051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Лист2!$B$1:$D$1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Лист2!$B$2:$D$2</c:f>
              <c:numCache>
                <c:formatCode>General</c:formatCode>
                <c:ptCount val="3"/>
                <c:pt idx="0">
                  <c:v>5886.8</c:v>
                </c:pt>
                <c:pt idx="1">
                  <c:v>5940.6</c:v>
                </c:pt>
                <c:pt idx="2">
                  <c:v>5995.9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57207856"/>
        <c:axId val="457208248"/>
        <c:axId val="430168272"/>
      </c:bar3DChart>
      <c:catAx>
        <c:axId val="4572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7208248"/>
        <c:crosses val="autoZero"/>
        <c:auto val="1"/>
        <c:lblAlgn val="ctr"/>
        <c:lblOffset val="100"/>
        <c:noMultiLvlLbl val="0"/>
      </c:catAx>
      <c:valAx>
        <c:axId val="457208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7207856"/>
        <c:crosses val="autoZero"/>
        <c:crossBetween val="between"/>
      </c:valAx>
      <c:serAx>
        <c:axId val="430168272"/>
        <c:scaling>
          <c:orientation val="minMax"/>
        </c:scaling>
        <c:delete val="1"/>
        <c:axPos val="b"/>
        <c:majorTickMark val="none"/>
        <c:minorTickMark val="none"/>
        <c:tickLblPos val="nextTo"/>
        <c:crossAx val="45720824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2522768670309653E-2"/>
          <c:y val="3.7615746632770536E-2"/>
          <c:w val="0.7820508476399467"/>
          <c:h val="0.9412253958862960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7.3384141531488891E-3"/>
                  <c:y val="6.5013227525470674E-2"/>
                </c:manualLayout>
              </c:layout>
              <c:tx>
                <c:rich>
                  <a:bodyPr/>
                  <a:lstStyle/>
                  <a:p>
                    <a:fld id="{A088325C-3B61-4BE5-85CC-5182D6BCB68C}" type="CELLRANGE">
                      <a:rPr lang="en-US" smtClean="0"/>
                      <a:pPr/>
                      <a:t>[ДИАПАЗОН ЯЧЕЕК]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6.9789470476026558E-2"/>
                  <c:y val="4.318072977880571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19%</a:t>
                    </a:r>
                    <a:endParaRPr lang="en-US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67923425555411E-2"/>
                      <c:h val="5.193324019486882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3.1575484416906989E-2"/>
                  <c:y val="-2.229899224230765E-2"/>
                </c:manualLayout>
              </c:layout>
              <c:tx>
                <c:rich>
                  <a:bodyPr/>
                  <a:lstStyle/>
                  <a:p>
                    <a:fld id="{61F42E1D-D757-4D58-9585-4C15F6956B1C}" type="CELLRANGE">
                      <a:rPr lang="en-US" smtClean="0"/>
                      <a:pPr/>
                      <a:t>[ДИАПАЗОН ЯЧЕЕК]</a:t>
                    </a:fld>
                    <a:r>
                      <a:rPr lang="en-US" dirty="0" smtClean="0"/>
                      <a:t>%</a:t>
                    </a:r>
                    <a:r>
                      <a:rPr lang="en-US" baseline="0" dirty="0" smtClean="0"/>
                      <a:t>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542A013-32F3-41BE-8487-16E83A486173}" type="CELLRANGE">
                      <a:rPr lang="en-US" smtClean="0"/>
                      <a:pPr>
                        <a:defRPr sz="1400"/>
                      </a:pPr>
                      <a:t>[ДИАПАЗОН ЯЧЕЕК]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632786168122416E-2"/>
                      <c:h val="5.4284224359416967E-2"/>
                    </c:manualLayout>
                  </c15:layout>
                  <c15:dlblFieldTable/>
                  <c15:showDataLabelsRange val="1"/>
                </c:ext>
              </c:extLst>
            </c:dLbl>
            <c:dLbl>
              <c:idx val="4"/>
              <c:layout>
                <c:manualLayout>
                  <c:x val="-2.8128630437588766E-2"/>
                  <c:y val="1.906370482153513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0.1%</a:t>
                    </a:r>
                    <a:r>
                      <a:rPr lang="ru-RU" baseline="0" dirty="0" smtClean="0"/>
                      <a:t>; </a:t>
                    </a:r>
                    <a:fld id="{EE076880-7F27-45E6-A000-CBC232422E80}" type="CATEGORYNAME">
                      <a:rPr lang="en-US" baseline="0" smtClean="0"/>
                      <a:pPr/>
                      <a:t>[ИМЯ КАТЕГОРИИ]</a:t>
                    </a:fld>
                    <a:endParaRPr lang="ru-RU" baseline="0" dirty="0" smtClean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41C5B8EC-0B1F-417F-A126-78B3DAAFBD9F}" type="CELLRANGE">
                      <a:rPr lang="en-US" smtClean="0"/>
                      <a:pPr/>
                      <a:t>[ДИАПАЗОН ЯЧЕЕК]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  <c15:showDataLabelsRange val="1"/>
              </c:ext>
            </c:extLst>
          </c:dLbls>
          <c:cat>
            <c:strRef>
              <c:f>Лист3!$A$1:$A$6</c:f>
              <c:strCache>
                <c:ptCount val="6"/>
                <c:pt idx="0">
                  <c:v>Налог на доходы физически лиц</c:v>
                </c:pt>
                <c:pt idx="1">
                  <c:v>Единый сельскохозяйственный налог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Государственная пошлина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Лист3!$B$1:$B$6</c:f>
              <c:numCache>
                <c:formatCode>General</c:formatCode>
                <c:ptCount val="6"/>
                <c:pt idx="0">
                  <c:v>2.5</c:v>
                </c:pt>
                <c:pt idx="1">
                  <c:v>19</c:v>
                </c:pt>
                <c:pt idx="2">
                  <c:v>2.9</c:v>
                </c:pt>
                <c:pt idx="3">
                  <c:v>36.700000000000003</c:v>
                </c:pt>
                <c:pt idx="4">
                  <c:v>0.1</c:v>
                </c:pt>
                <c:pt idx="5">
                  <c:v>38.799999999999997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Лист3!$B$1:$B$6</c15:f>
                <c15:dlblRangeCache>
                  <c:ptCount val="6"/>
                  <c:pt idx="0">
                    <c:v>2,5</c:v>
                  </c:pt>
                  <c:pt idx="1">
                    <c:v>19</c:v>
                  </c:pt>
                  <c:pt idx="2">
                    <c:v>2,9</c:v>
                  </c:pt>
                  <c:pt idx="3">
                    <c:v>36,7</c:v>
                  </c:pt>
                  <c:pt idx="4">
                    <c:v>0,1</c:v>
                  </c:pt>
                  <c:pt idx="5">
                    <c:v>38,8</c:v>
                  </c:pt>
                </c15:dlblRangeCache>
              </c15:datalabelsRange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165011904249673"/>
          <c:y val="0.12002125882058716"/>
          <c:w val="0.18151927986460709"/>
          <c:h val="0.7599572972419623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Лист4!$A$2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FF5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6.7955819863860706E-2"/>
                  <c:y val="-5.8123248364949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8186854085283046E-2"/>
                  <c:y val="-6.7810456425774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3129095529927464E-2"/>
                  <c:y val="-7.5075862471393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89353516876636E-2"/>
                  <c:y val="-6.2966852395362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Лист4!$B$1:$E$1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Лист4!$B$2:$E$2</c:f>
              <c:numCache>
                <c:formatCode>General</c:formatCode>
                <c:ptCount val="4"/>
                <c:pt idx="0">
                  <c:v>11555.8</c:v>
                </c:pt>
                <c:pt idx="1">
                  <c:v>9855.2000000000007</c:v>
                </c:pt>
                <c:pt idx="2">
                  <c:v>8777.7000000000007</c:v>
                </c:pt>
                <c:pt idx="3">
                  <c:v>8556.2999999999993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6854808"/>
        <c:axId val="458180280"/>
        <c:axId val="0"/>
      </c:bar3DChart>
      <c:catAx>
        <c:axId val="196854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180280"/>
        <c:crosses val="autoZero"/>
        <c:auto val="1"/>
        <c:lblAlgn val="ctr"/>
        <c:lblOffset val="100"/>
        <c:noMultiLvlLbl val="0"/>
      </c:catAx>
      <c:valAx>
        <c:axId val="458180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854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0277499731126528E-2"/>
          <c:y val="5.6068956870169016E-2"/>
          <c:w val="0.57639099066373156"/>
          <c:h val="0.84749243731314028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rgbClr val="FF5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6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48.8%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2110172520819289E-2"/>
                  <c:y val="3.407297264364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0.7%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2.1%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3832975356017478E-2"/>
                  <c:y val="5.650055539171434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0.4%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18.7%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27.5%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ru-RU"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1.8%</a:t>
                    </a:r>
                    <a:endParaRPr lang="en-US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ru-RU"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Лист5!$A$1:$A$7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Образование</c:v>
                </c:pt>
                <c:pt idx="4">
                  <c:v>Жилищно-коммунальное хозяйство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Лист5!$B$1:$B$7</c:f>
              <c:numCache>
                <c:formatCode>General</c:formatCode>
                <c:ptCount val="7"/>
                <c:pt idx="0">
                  <c:v>48.8</c:v>
                </c:pt>
                <c:pt idx="1">
                  <c:v>0.7</c:v>
                </c:pt>
                <c:pt idx="2">
                  <c:v>2.1</c:v>
                </c:pt>
                <c:pt idx="3">
                  <c:v>0.4</c:v>
                </c:pt>
                <c:pt idx="4">
                  <c:v>18.7</c:v>
                </c:pt>
                <c:pt idx="5">
                  <c:v>27.5</c:v>
                </c:pt>
                <c:pt idx="6">
                  <c:v>1.8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912800652972039"/>
          <c:y val="0.20490810871903184"/>
          <c:w val="0.30407094510920279"/>
          <c:h val="0.6529248570020856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0769906595443262E-2"/>
          <c:y val="0.14882175799770472"/>
          <c:w val="0.54535614099961427"/>
          <c:h val="0.80393323946334139"/>
        </c:manualLayout>
      </c:layout>
      <c:pie3DChart>
        <c:varyColors val="1"/>
        <c:ser>
          <c:idx val="0"/>
          <c:order val="0"/>
          <c:explosion val="7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4.023545856715597E-2"/>
                  <c:y val="-2.921880202297892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1.8%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939328000720442E-2"/>
                  <c:y val="-2.765748489182940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0.1%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18.7%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2.1%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0002727564220826"/>
                  <c:y val="-0.2487242919294747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27.5%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41.9%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Лист6!$A$1:$A$6</c:f>
              <c:strCache>
                <c:ptCount val="6"/>
                <c:pt idx="0">
                  <c:v>МП "Социальная поддержка граждан"</c:v>
                </c:pt>
                <c:pt idx="1">
                  <c:v>МП "Обеспечение противодействия преступности"</c:v>
                </c:pt>
                <c:pt idx="2">
                  <c:v>МП "Благоустройство"</c:v>
                </c:pt>
                <c:pt idx="3">
                  <c:v>МП "Защита населения и территории от чрезвычайных ситуаций, обеспечение пожарной безопасности"</c:v>
                </c:pt>
                <c:pt idx="4">
                  <c:v>МП "Развивите культуры"</c:v>
                </c:pt>
                <c:pt idx="5">
                  <c:v>МП "Муниципальная политика"</c:v>
                </c:pt>
              </c:strCache>
            </c:strRef>
          </c:cat>
          <c:val>
            <c:numRef>
              <c:f>Лист6!$B$1:$B$6</c:f>
              <c:numCache>
                <c:formatCode>General</c:formatCode>
                <c:ptCount val="6"/>
                <c:pt idx="0">
                  <c:v>1.8</c:v>
                </c:pt>
                <c:pt idx="1">
                  <c:v>0.1</c:v>
                </c:pt>
                <c:pt idx="2">
                  <c:v>18.7</c:v>
                </c:pt>
                <c:pt idx="3">
                  <c:v>2.1</c:v>
                </c:pt>
                <c:pt idx="4">
                  <c:v>27.5</c:v>
                </c:pt>
                <c:pt idx="5">
                  <c:v>41.9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078489792450504"/>
          <c:y val="8.1289490962998229E-2"/>
          <c:w val="0.30240735908083677"/>
          <c:h val="0.8185230170584220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ADAF7A-5742-41C6-B1CD-6E8949AA24D3}" type="doc">
      <dgm:prSet loTypeId="urn:microsoft.com/office/officeart/2005/8/layout/matrix1" loCatId="matrix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E5AA41-3FF6-4D7A-B6B8-71CC33C14A15}">
      <dgm:prSet phldrT="[Текст]"/>
      <dgm:spPr/>
      <dgm:t>
        <a:bodyPr/>
        <a:lstStyle/>
        <a:p>
          <a:r>
            <a:rPr lang="ru-RU" b="1" dirty="0" smtClean="0"/>
            <a:t>Проект </a:t>
          </a:r>
        </a:p>
        <a:p>
          <a:r>
            <a:rPr lang="ru-RU" b="1" dirty="0" smtClean="0"/>
            <a:t>бюджета</a:t>
          </a:r>
          <a:endParaRPr lang="ru-RU" b="1" dirty="0"/>
        </a:p>
      </dgm:t>
    </dgm:pt>
    <dgm:pt modelId="{5E2A43A3-ED1C-4BE8-929D-1E34C36A7902}" type="parTrans" cxnId="{9B01A540-B2C2-4E61-869D-9677E957E70C}">
      <dgm:prSet/>
      <dgm:spPr/>
      <dgm:t>
        <a:bodyPr/>
        <a:lstStyle/>
        <a:p>
          <a:endParaRPr lang="ru-RU"/>
        </a:p>
      </dgm:t>
    </dgm:pt>
    <dgm:pt modelId="{E098721A-9168-45AB-8CF5-8CBBA9250BF2}" type="sibTrans" cxnId="{9B01A540-B2C2-4E61-869D-9677E957E70C}">
      <dgm:prSet/>
      <dgm:spPr/>
      <dgm:t>
        <a:bodyPr/>
        <a:lstStyle/>
        <a:p>
          <a:endParaRPr lang="ru-RU"/>
        </a:p>
      </dgm:t>
    </dgm:pt>
    <dgm:pt modelId="{177381F9-B89B-4AB2-A8D7-9F1191DAC1B7}">
      <dgm:prSet phldrT="[Текст]"/>
      <dgm:spPr/>
      <dgm:t>
        <a:bodyPr/>
        <a:lstStyle/>
        <a:p>
          <a:endParaRPr lang="ru-RU" dirty="0" smtClean="0"/>
        </a:p>
        <a:p>
          <a:r>
            <a:rPr lang="ru-RU" dirty="0" smtClean="0"/>
            <a:t>Основные направления бюджетной и налоговой политики Ростовской области</a:t>
          </a:r>
          <a:endParaRPr lang="ru-RU" dirty="0"/>
        </a:p>
      </dgm:t>
    </dgm:pt>
    <dgm:pt modelId="{F7F1A8B6-A37E-4BAD-8ABD-344E98F421D5}" type="parTrans" cxnId="{2E9C2734-60B3-4923-8808-5B666864D80A}">
      <dgm:prSet/>
      <dgm:spPr/>
      <dgm:t>
        <a:bodyPr/>
        <a:lstStyle/>
        <a:p>
          <a:endParaRPr lang="ru-RU"/>
        </a:p>
      </dgm:t>
    </dgm:pt>
    <dgm:pt modelId="{38E18264-6B4C-4B5F-97AC-0E0B4150E44D}" type="sibTrans" cxnId="{2E9C2734-60B3-4923-8808-5B666864D80A}">
      <dgm:prSet/>
      <dgm:spPr/>
      <dgm:t>
        <a:bodyPr/>
        <a:lstStyle/>
        <a:p>
          <a:endParaRPr lang="ru-RU"/>
        </a:p>
      </dgm:t>
    </dgm:pt>
    <dgm:pt modelId="{52103DCC-4553-4EA4-9F98-2A0BD2FE8371}">
      <dgm:prSet phldrT="[Текст]"/>
      <dgm:spPr/>
      <dgm:t>
        <a:bodyPr/>
        <a:lstStyle/>
        <a:p>
          <a:endParaRPr lang="ru-RU" dirty="0" smtClean="0"/>
        </a:p>
        <a:p>
          <a:r>
            <a:rPr lang="ru-RU" dirty="0" smtClean="0"/>
            <a:t>Проект областного закона «Об областном бюджете на 2018год И на плановый период 2019 и 2020 годов»</a:t>
          </a:r>
          <a:endParaRPr lang="ru-RU" dirty="0"/>
        </a:p>
      </dgm:t>
    </dgm:pt>
    <dgm:pt modelId="{BE9B26F9-369E-4EF3-86D7-05A5D2A8589E}" type="parTrans" cxnId="{F64CFB50-D26E-46B3-A471-9E04412B5E52}">
      <dgm:prSet/>
      <dgm:spPr/>
      <dgm:t>
        <a:bodyPr/>
        <a:lstStyle/>
        <a:p>
          <a:endParaRPr lang="ru-RU"/>
        </a:p>
      </dgm:t>
    </dgm:pt>
    <dgm:pt modelId="{592FBB96-FE10-4C30-B7E1-0FF325475080}" type="sibTrans" cxnId="{F64CFB50-D26E-46B3-A471-9E04412B5E52}">
      <dgm:prSet/>
      <dgm:spPr/>
      <dgm:t>
        <a:bodyPr/>
        <a:lstStyle/>
        <a:p>
          <a:endParaRPr lang="ru-RU"/>
        </a:p>
      </dgm:t>
    </dgm:pt>
    <dgm:pt modelId="{501E1278-324B-416C-8A5E-DBD7821BC28E}">
      <dgm:prSet phldrT="[Текст]"/>
      <dgm:spPr/>
      <dgm:t>
        <a:bodyPr/>
        <a:lstStyle/>
        <a:p>
          <a:r>
            <a:rPr lang="ru-RU" dirty="0" smtClean="0"/>
            <a:t>Прогноз социально экономического развития Объединенного сельского поселения</a:t>
          </a:r>
        </a:p>
        <a:p>
          <a:endParaRPr lang="ru-RU" dirty="0"/>
        </a:p>
      </dgm:t>
    </dgm:pt>
    <dgm:pt modelId="{DF4F9CD9-65B8-4C5D-AB80-E6A3D6CBA321}" type="parTrans" cxnId="{A9B061F7-A3FE-4975-98EB-3D8F05E21ACB}">
      <dgm:prSet/>
      <dgm:spPr/>
      <dgm:t>
        <a:bodyPr/>
        <a:lstStyle/>
        <a:p>
          <a:endParaRPr lang="ru-RU"/>
        </a:p>
      </dgm:t>
    </dgm:pt>
    <dgm:pt modelId="{25116BD0-5C63-4142-9D88-5D2C99E4ECA8}" type="sibTrans" cxnId="{A9B061F7-A3FE-4975-98EB-3D8F05E21ACB}">
      <dgm:prSet/>
      <dgm:spPr/>
      <dgm:t>
        <a:bodyPr/>
        <a:lstStyle/>
        <a:p>
          <a:endParaRPr lang="ru-RU"/>
        </a:p>
      </dgm:t>
    </dgm:pt>
    <dgm:pt modelId="{309EC007-11C9-41E8-BA58-6807EE6952EF}">
      <dgm:prSet phldrT="[Текст]"/>
      <dgm:spPr/>
      <dgm:t>
        <a:bodyPr/>
        <a:lstStyle/>
        <a:p>
          <a:r>
            <a:rPr lang="ru-RU" dirty="0" smtClean="0"/>
            <a:t>Муниципальные программы Объединенного сельского поселения</a:t>
          </a:r>
        </a:p>
        <a:p>
          <a:endParaRPr lang="ru-RU" dirty="0" smtClean="0"/>
        </a:p>
        <a:p>
          <a:endParaRPr lang="ru-RU" dirty="0"/>
        </a:p>
      </dgm:t>
    </dgm:pt>
    <dgm:pt modelId="{5B1258DD-E9B9-47DA-83C0-842E7A41C8DC}" type="parTrans" cxnId="{45F728E9-EA2C-4228-81D6-122B2D7A383B}">
      <dgm:prSet/>
      <dgm:spPr/>
      <dgm:t>
        <a:bodyPr/>
        <a:lstStyle/>
        <a:p>
          <a:endParaRPr lang="ru-RU"/>
        </a:p>
      </dgm:t>
    </dgm:pt>
    <dgm:pt modelId="{A765565A-DD49-4AD2-855C-CB80919185BA}" type="sibTrans" cxnId="{45F728E9-EA2C-4228-81D6-122B2D7A383B}">
      <dgm:prSet/>
      <dgm:spPr/>
      <dgm:t>
        <a:bodyPr/>
        <a:lstStyle/>
        <a:p>
          <a:endParaRPr lang="ru-RU"/>
        </a:p>
      </dgm:t>
    </dgm:pt>
    <dgm:pt modelId="{5D6453E6-1925-4A99-874D-4B24BD15C40D}" type="pres">
      <dgm:prSet presAssocID="{6FADAF7A-5742-41C6-B1CD-6E8949AA24D3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417C0C3-19D1-48D8-9C6F-93F04D539A7F}" type="pres">
      <dgm:prSet presAssocID="{6FADAF7A-5742-41C6-B1CD-6E8949AA24D3}" presName="matrix" presStyleCnt="0"/>
      <dgm:spPr/>
    </dgm:pt>
    <dgm:pt modelId="{6AAC9C38-FB58-4431-985D-5525B0BEE4EA}" type="pres">
      <dgm:prSet presAssocID="{6FADAF7A-5742-41C6-B1CD-6E8949AA24D3}" presName="tile1" presStyleLbl="node1" presStyleIdx="0" presStyleCnt="4"/>
      <dgm:spPr/>
    </dgm:pt>
    <dgm:pt modelId="{648E0E60-188B-46EE-BB01-275EDC318986}" type="pres">
      <dgm:prSet presAssocID="{6FADAF7A-5742-41C6-B1CD-6E8949AA24D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41DA191-B319-489F-9D25-6C900793B832}" type="pres">
      <dgm:prSet presAssocID="{6FADAF7A-5742-41C6-B1CD-6E8949AA24D3}" presName="tile2" presStyleLbl="node1" presStyleIdx="1" presStyleCnt="4"/>
      <dgm:spPr/>
      <dgm:t>
        <a:bodyPr/>
        <a:lstStyle/>
        <a:p>
          <a:endParaRPr lang="ru-RU"/>
        </a:p>
      </dgm:t>
    </dgm:pt>
    <dgm:pt modelId="{EC4E2951-90EE-4902-9A49-81857E631810}" type="pres">
      <dgm:prSet presAssocID="{6FADAF7A-5742-41C6-B1CD-6E8949AA24D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585E93-D72A-43CD-A72C-66695B4B4EF4}" type="pres">
      <dgm:prSet presAssocID="{6FADAF7A-5742-41C6-B1CD-6E8949AA24D3}" presName="tile3" presStyleLbl="node1" presStyleIdx="2" presStyleCnt="4"/>
      <dgm:spPr/>
      <dgm:t>
        <a:bodyPr/>
        <a:lstStyle/>
        <a:p>
          <a:endParaRPr lang="ru-RU"/>
        </a:p>
      </dgm:t>
    </dgm:pt>
    <dgm:pt modelId="{1923AD8C-015A-402D-AABD-24AF890B0F24}" type="pres">
      <dgm:prSet presAssocID="{6FADAF7A-5742-41C6-B1CD-6E8949AA24D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9DF1F-BEC4-49E8-864A-DBC1EAF31C52}" type="pres">
      <dgm:prSet presAssocID="{6FADAF7A-5742-41C6-B1CD-6E8949AA24D3}" presName="tile4" presStyleLbl="node1" presStyleIdx="3" presStyleCnt="4"/>
      <dgm:spPr/>
      <dgm:t>
        <a:bodyPr/>
        <a:lstStyle/>
        <a:p>
          <a:endParaRPr lang="ru-RU"/>
        </a:p>
      </dgm:t>
    </dgm:pt>
    <dgm:pt modelId="{5846BC56-2772-4592-9697-D265F9284B1D}" type="pres">
      <dgm:prSet presAssocID="{6FADAF7A-5742-41C6-B1CD-6E8949AA24D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1FBA41-CFC8-406C-B8AB-A3CCBA229D97}" type="pres">
      <dgm:prSet presAssocID="{6FADAF7A-5742-41C6-B1CD-6E8949AA24D3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45F728E9-EA2C-4228-81D6-122B2D7A383B}" srcId="{92E5AA41-3FF6-4D7A-B6B8-71CC33C14A15}" destId="{309EC007-11C9-41E8-BA58-6807EE6952EF}" srcOrd="3" destOrd="0" parTransId="{5B1258DD-E9B9-47DA-83C0-842E7A41C8DC}" sibTransId="{A765565A-DD49-4AD2-855C-CB80919185BA}"/>
    <dgm:cxn modelId="{2E9C2734-60B3-4923-8808-5B666864D80A}" srcId="{92E5AA41-3FF6-4D7A-B6B8-71CC33C14A15}" destId="{177381F9-B89B-4AB2-A8D7-9F1191DAC1B7}" srcOrd="0" destOrd="0" parTransId="{F7F1A8B6-A37E-4BAD-8ABD-344E98F421D5}" sibTransId="{38E18264-6B4C-4B5F-97AC-0E0B4150E44D}"/>
    <dgm:cxn modelId="{16EAC93E-2A22-431C-BD0E-29A8A5902399}" type="presOf" srcId="{92E5AA41-3FF6-4D7A-B6B8-71CC33C14A15}" destId="{981FBA41-CFC8-406C-B8AB-A3CCBA229D97}" srcOrd="0" destOrd="0" presId="urn:microsoft.com/office/officeart/2005/8/layout/matrix1"/>
    <dgm:cxn modelId="{B72ACCC6-E914-46E8-B8D8-D12145D6E8AF}" type="presOf" srcId="{501E1278-324B-416C-8A5E-DBD7821BC28E}" destId="{1923AD8C-015A-402D-AABD-24AF890B0F24}" srcOrd="1" destOrd="0" presId="urn:microsoft.com/office/officeart/2005/8/layout/matrix1"/>
    <dgm:cxn modelId="{D72E6121-DB43-42CD-B153-FBE0AE20DBDF}" type="presOf" srcId="{177381F9-B89B-4AB2-A8D7-9F1191DAC1B7}" destId="{6AAC9C38-FB58-4431-985D-5525B0BEE4EA}" srcOrd="0" destOrd="0" presId="urn:microsoft.com/office/officeart/2005/8/layout/matrix1"/>
    <dgm:cxn modelId="{EDAE1B60-F307-468F-AC28-203C4CF55FC9}" type="presOf" srcId="{177381F9-B89B-4AB2-A8D7-9F1191DAC1B7}" destId="{648E0E60-188B-46EE-BB01-275EDC318986}" srcOrd="1" destOrd="0" presId="urn:microsoft.com/office/officeart/2005/8/layout/matrix1"/>
    <dgm:cxn modelId="{F64CFB50-D26E-46B3-A471-9E04412B5E52}" srcId="{92E5AA41-3FF6-4D7A-B6B8-71CC33C14A15}" destId="{52103DCC-4553-4EA4-9F98-2A0BD2FE8371}" srcOrd="1" destOrd="0" parTransId="{BE9B26F9-369E-4EF3-86D7-05A5D2A8589E}" sibTransId="{592FBB96-FE10-4C30-B7E1-0FF325475080}"/>
    <dgm:cxn modelId="{A9B061F7-A3FE-4975-98EB-3D8F05E21ACB}" srcId="{92E5AA41-3FF6-4D7A-B6B8-71CC33C14A15}" destId="{501E1278-324B-416C-8A5E-DBD7821BC28E}" srcOrd="2" destOrd="0" parTransId="{DF4F9CD9-65B8-4C5D-AB80-E6A3D6CBA321}" sibTransId="{25116BD0-5C63-4142-9D88-5D2C99E4ECA8}"/>
    <dgm:cxn modelId="{1F5F67E7-33FA-49D4-9419-69AE4BB293CA}" type="presOf" srcId="{52103DCC-4553-4EA4-9F98-2A0BD2FE8371}" destId="{EC4E2951-90EE-4902-9A49-81857E631810}" srcOrd="1" destOrd="0" presId="urn:microsoft.com/office/officeart/2005/8/layout/matrix1"/>
    <dgm:cxn modelId="{9B01A540-B2C2-4E61-869D-9677E957E70C}" srcId="{6FADAF7A-5742-41C6-B1CD-6E8949AA24D3}" destId="{92E5AA41-3FF6-4D7A-B6B8-71CC33C14A15}" srcOrd="0" destOrd="0" parTransId="{5E2A43A3-ED1C-4BE8-929D-1E34C36A7902}" sibTransId="{E098721A-9168-45AB-8CF5-8CBBA9250BF2}"/>
    <dgm:cxn modelId="{B7EC3785-B326-4D29-BF7B-986F13E61C55}" type="presOf" srcId="{52103DCC-4553-4EA4-9F98-2A0BD2FE8371}" destId="{841DA191-B319-489F-9D25-6C900793B832}" srcOrd="0" destOrd="0" presId="urn:microsoft.com/office/officeart/2005/8/layout/matrix1"/>
    <dgm:cxn modelId="{629B9719-0589-47B1-ACA6-0FC310B1C9F3}" type="presOf" srcId="{501E1278-324B-416C-8A5E-DBD7821BC28E}" destId="{A6585E93-D72A-43CD-A72C-66695B4B4EF4}" srcOrd="0" destOrd="0" presId="urn:microsoft.com/office/officeart/2005/8/layout/matrix1"/>
    <dgm:cxn modelId="{70A56A44-A0D3-4793-A5BE-1F500C82CE18}" type="presOf" srcId="{309EC007-11C9-41E8-BA58-6807EE6952EF}" destId="{9A99DF1F-BEC4-49E8-864A-DBC1EAF31C52}" srcOrd="0" destOrd="0" presId="urn:microsoft.com/office/officeart/2005/8/layout/matrix1"/>
    <dgm:cxn modelId="{4347A536-8219-463C-8889-9C9BA620D6B3}" type="presOf" srcId="{309EC007-11C9-41E8-BA58-6807EE6952EF}" destId="{5846BC56-2772-4592-9697-D265F9284B1D}" srcOrd="1" destOrd="0" presId="urn:microsoft.com/office/officeart/2005/8/layout/matrix1"/>
    <dgm:cxn modelId="{1B4DEED8-5618-4246-8101-A7E1B28440B8}" type="presOf" srcId="{6FADAF7A-5742-41C6-B1CD-6E8949AA24D3}" destId="{5D6453E6-1925-4A99-874D-4B24BD15C40D}" srcOrd="0" destOrd="0" presId="urn:microsoft.com/office/officeart/2005/8/layout/matrix1"/>
    <dgm:cxn modelId="{B962E47E-77CC-4C2A-9698-AFECDE74B807}" type="presParOf" srcId="{5D6453E6-1925-4A99-874D-4B24BD15C40D}" destId="{6417C0C3-19D1-48D8-9C6F-93F04D539A7F}" srcOrd="0" destOrd="0" presId="urn:microsoft.com/office/officeart/2005/8/layout/matrix1"/>
    <dgm:cxn modelId="{EB340A38-2B4D-4697-8AE4-D48D9C87F700}" type="presParOf" srcId="{6417C0C3-19D1-48D8-9C6F-93F04D539A7F}" destId="{6AAC9C38-FB58-4431-985D-5525B0BEE4EA}" srcOrd="0" destOrd="0" presId="urn:microsoft.com/office/officeart/2005/8/layout/matrix1"/>
    <dgm:cxn modelId="{394BE40A-EBF1-4CA2-8FDA-4C60E53991A8}" type="presParOf" srcId="{6417C0C3-19D1-48D8-9C6F-93F04D539A7F}" destId="{648E0E60-188B-46EE-BB01-275EDC318986}" srcOrd="1" destOrd="0" presId="urn:microsoft.com/office/officeart/2005/8/layout/matrix1"/>
    <dgm:cxn modelId="{124D5C14-49B7-4558-B292-08E7C175AB44}" type="presParOf" srcId="{6417C0C3-19D1-48D8-9C6F-93F04D539A7F}" destId="{841DA191-B319-489F-9D25-6C900793B832}" srcOrd="2" destOrd="0" presId="urn:microsoft.com/office/officeart/2005/8/layout/matrix1"/>
    <dgm:cxn modelId="{7F457FA7-64D8-4FC7-99CB-ED627BB77DD9}" type="presParOf" srcId="{6417C0C3-19D1-48D8-9C6F-93F04D539A7F}" destId="{EC4E2951-90EE-4902-9A49-81857E631810}" srcOrd="3" destOrd="0" presId="urn:microsoft.com/office/officeart/2005/8/layout/matrix1"/>
    <dgm:cxn modelId="{1410EE47-5A88-4B97-A3F4-7B7DDA856E42}" type="presParOf" srcId="{6417C0C3-19D1-48D8-9C6F-93F04D539A7F}" destId="{A6585E93-D72A-43CD-A72C-66695B4B4EF4}" srcOrd="4" destOrd="0" presId="urn:microsoft.com/office/officeart/2005/8/layout/matrix1"/>
    <dgm:cxn modelId="{8F00BD96-F1CE-40AA-B477-68CC9738ABC7}" type="presParOf" srcId="{6417C0C3-19D1-48D8-9C6F-93F04D539A7F}" destId="{1923AD8C-015A-402D-AABD-24AF890B0F24}" srcOrd="5" destOrd="0" presId="urn:microsoft.com/office/officeart/2005/8/layout/matrix1"/>
    <dgm:cxn modelId="{9F3485D9-36F7-4DD8-8F8F-BFBE1D955D68}" type="presParOf" srcId="{6417C0C3-19D1-48D8-9C6F-93F04D539A7F}" destId="{9A99DF1F-BEC4-49E8-864A-DBC1EAF31C52}" srcOrd="6" destOrd="0" presId="urn:microsoft.com/office/officeart/2005/8/layout/matrix1"/>
    <dgm:cxn modelId="{DF52988F-72C4-435A-8C9D-A84A1831B522}" type="presParOf" srcId="{6417C0C3-19D1-48D8-9C6F-93F04D539A7F}" destId="{5846BC56-2772-4592-9697-D265F9284B1D}" srcOrd="7" destOrd="0" presId="urn:microsoft.com/office/officeart/2005/8/layout/matrix1"/>
    <dgm:cxn modelId="{FB942E98-3D32-4A3D-87C3-B5CF58074272}" type="presParOf" srcId="{5D6453E6-1925-4A99-874D-4B24BD15C40D}" destId="{981FBA41-CFC8-406C-B8AB-A3CCBA229D9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C9C38-FB58-4431-985D-5525B0BEE4EA}">
      <dsp:nvSpPr>
        <dsp:cNvPr id="0" name=""/>
        <dsp:cNvSpPr/>
      </dsp:nvSpPr>
      <dsp:spPr>
        <a:xfrm rot="16200000">
          <a:off x="1595099" y="-1595099"/>
          <a:ext cx="2709333" cy="5899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Основные направления бюджетной и налоговой политики Ростовской области</a:t>
          </a:r>
          <a:endParaRPr lang="ru-RU" sz="2500" kern="1200" dirty="0"/>
        </a:p>
      </dsp:txBody>
      <dsp:txXfrm rot="5400000">
        <a:off x="0" y="0"/>
        <a:ext cx="5899532" cy="2032000"/>
      </dsp:txXfrm>
    </dsp:sp>
    <dsp:sp modelId="{841DA191-B319-489F-9D25-6C900793B832}">
      <dsp:nvSpPr>
        <dsp:cNvPr id="0" name=""/>
        <dsp:cNvSpPr/>
      </dsp:nvSpPr>
      <dsp:spPr>
        <a:xfrm>
          <a:off x="5899532" y="0"/>
          <a:ext cx="5899532" cy="270933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Проект областного закона «Об областном бюджете на 2018год И на плановый период 2019 и 2020 годов»</a:t>
          </a:r>
          <a:endParaRPr lang="ru-RU" sz="2500" kern="1200" dirty="0"/>
        </a:p>
      </dsp:txBody>
      <dsp:txXfrm>
        <a:off x="5899532" y="0"/>
        <a:ext cx="5899532" cy="2032000"/>
      </dsp:txXfrm>
    </dsp:sp>
    <dsp:sp modelId="{A6585E93-D72A-43CD-A72C-66695B4B4EF4}">
      <dsp:nvSpPr>
        <dsp:cNvPr id="0" name=""/>
        <dsp:cNvSpPr/>
      </dsp:nvSpPr>
      <dsp:spPr>
        <a:xfrm rot="10800000">
          <a:off x="0" y="2709333"/>
          <a:ext cx="5899532" cy="270933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Прогноз социально экономического развития Объединенного сельского поселения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 rot="10800000">
        <a:off x="0" y="3386666"/>
        <a:ext cx="5899532" cy="2032000"/>
      </dsp:txXfrm>
    </dsp:sp>
    <dsp:sp modelId="{9A99DF1F-BEC4-49E8-864A-DBC1EAF31C52}">
      <dsp:nvSpPr>
        <dsp:cNvPr id="0" name=""/>
        <dsp:cNvSpPr/>
      </dsp:nvSpPr>
      <dsp:spPr>
        <a:xfrm rot="5400000">
          <a:off x="7494632" y="1114234"/>
          <a:ext cx="2709333" cy="5899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Муниципальные программы Объединенного сельского поселения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 rot="-5400000">
        <a:off x="5899532" y="3386666"/>
        <a:ext cx="5899532" cy="2032000"/>
      </dsp:txXfrm>
    </dsp:sp>
    <dsp:sp modelId="{981FBA41-CFC8-406C-B8AB-A3CCBA229D97}">
      <dsp:nvSpPr>
        <dsp:cNvPr id="0" name=""/>
        <dsp:cNvSpPr/>
      </dsp:nvSpPr>
      <dsp:spPr>
        <a:xfrm>
          <a:off x="4129672" y="2032000"/>
          <a:ext cx="3539719" cy="135466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 prstMaterial="plastic">
          <a:bevelT w="80600" h="18600" prst="relaxedInset"/>
          <a:bevelB w="80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Проект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бюджета</a:t>
          </a:r>
          <a:endParaRPr lang="ru-RU" sz="2500" b="1" kern="1200" dirty="0"/>
        </a:p>
      </dsp:txBody>
      <dsp:txXfrm>
        <a:off x="4195801" y="2098129"/>
        <a:ext cx="3407461" cy="1222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4395E-BF05-4676-BD0C-D29FE5F91FC3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B9A6F-20F3-4D04-BF47-4E463ACE6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108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B9A6F-20F3-4D04-BF47-4E463ACE65B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502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11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69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261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607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9960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852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01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65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37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23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26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10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47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24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57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10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CCE79-F771-4833-9E96-692D027A742D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B4A42B-041B-40E7-A44F-8B356170E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33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5660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89407" y="583894"/>
            <a:ext cx="5341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bliqueTopLef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ru-RU" sz="6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</a:rPr>
              <a:t>Бюджет для </a:t>
            </a:r>
          </a:p>
          <a:p>
            <a:pPr algn="ctr"/>
            <a:r>
              <a:rPr lang="ru-RU" sz="6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</a:rPr>
              <a:t>граждан</a:t>
            </a:r>
            <a:endParaRPr lang="ru-RU" sz="60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488668"/>
            <a:ext cx="12102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       Подготовлен на основании проекта бюджета Объединенного сельского поселения на 2018 – 2020 годы.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0638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675" y="144788"/>
            <a:ext cx="11380424" cy="65944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Динамика расходов бюджета Объединенного сельского поселения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966702"/>
              </p:ext>
            </p:extLst>
          </p:nvPr>
        </p:nvGraphicFramePr>
        <p:xfrm>
          <a:off x="782197" y="1145754"/>
          <a:ext cx="10278737" cy="5244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9653" y="1013552"/>
            <a:ext cx="133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 руб.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12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5997" y="0"/>
            <a:ext cx="10515600" cy="70351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Расходы бюджета Объединенного сельского поселения в 2018 году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1901787"/>
              </p:ext>
            </p:extLst>
          </p:nvPr>
        </p:nvGraphicFramePr>
        <p:xfrm>
          <a:off x="550843" y="1013551"/>
          <a:ext cx="11204155" cy="5497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293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Дефицит бюджета Объединенного сельского поселения на 2018-2020 годы</a:t>
            </a:r>
            <a:endParaRPr lang="ru-RU" sz="32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233031"/>
              </p:ext>
            </p:extLst>
          </p:nvPr>
        </p:nvGraphicFramePr>
        <p:xfrm>
          <a:off x="838199" y="2107787"/>
          <a:ext cx="10515600" cy="286102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05200"/>
                <a:gridCol w="3505200"/>
                <a:gridCol w="3505200"/>
              </a:tblGrid>
              <a:tr h="1430514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2018 год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2019 год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2020 год</a:t>
                      </a:r>
                      <a:endParaRPr lang="ru-RU" sz="2400" dirty="0"/>
                    </a:p>
                  </a:txBody>
                  <a:tcPr/>
                </a:tc>
              </a:tr>
              <a:tr h="1430514">
                <a:tc>
                  <a:txBody>
                    <a:bodyPr/>
                    <a:lstStyle/>
                    <a:p>
                      <a:pPr algn="ctr"/>
                      <a:endParaRPr lang="ru-RU" sz="2400" b="1" dirty="0" smtClean="0"/>
                    </a:p>
                    <a:p>
                      <a:pPr algn="ctr"/>
                      <a:r>
                        <a:rPr lang="ru-RU" sz="2400" b="1" dirty="0" smtClean="0"/>
                        <a:t>-340.5 тыс. рублей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/>
                    </a:p>
                    <a:p>
                      <a:pPr algn="ctr"/>
                      <a:r>
                        <a:rPr lang="ru-RU" sz="2400" b="1" dirty="0" smtClean="0"/>
                        <a:t>-515.5</a:t>
                      </a:r>
                      <a:r>
                        <a:rPr lang="ru-RU" sz="2400" b="1" baseline="0" dirty="0" smtClean="0"/>
                        <a:t> тыс. рублей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/>
                    </a:p>
                    <a:p>
                      <a:pPr algn="ctr"/>
                      <a:r>
                        <a:rPr lang="ru-RU" sz="2400" b="1" dirty="0" smtClean="0"/>
                        <a:t>-582.4 тыс. рублей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08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217" y="0"/>
            <a:ext cx="10515600" cy="63553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муниципальных программ (МП) Объединенного сельского поселения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6642456"/>
              </p:ext>
            </p:extLst>
          </p:nvPr>
        </p:nvGraphicFramePr>
        <p:xfrm>
          <a:off x="484743" y="1167789"/>
          <a:ext cx="11193137" cy="5376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399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79942" y="89705"/>
            <a:ext cx="11832116" cy="638355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551" y="146625"/>
            <a:ext cx="10515600" cy="4278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Что такое бюджет?</a:t>
            </a:r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201" y="1776083"/>
            <a:ext cx="2756740" cy="3818806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219293" y="1776083"/>
            <a:ext cx="4341879" cy="38188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</a:rPr>
              <a:t>Доходы</a:t>
            </a:r>
            <a:r>
              <a:rPr lang="ru-RU" sz="2000" b="1" dirty="0" smtClean="0"/>
              <a:t> </a:t>
            </a:r>
          </a:p>
          <a:p>
            <a:pPr algn="ctr"/>
            <a:r>
              <a:rPr lang="ru-RU" dirty="0" smtClean="0"/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Превышение доходов над расходами образует положительный остаток бюджета - </a:t>
            </a:r>
            <a:r>
              <a:rPr lang="ru-RU" b="1" dirty="0" smtClean="0">
                <a:solidFill>
                  <a:srgbClr val="92D050"/>
                </a:solidFill>
              </a:rPr>
              <a:t>ПРОФИЦИТ</a:t>
            </a:r>
            <a:endParaRPr lang="ru-RU" b="1" dirty="0">
              <a:solidFill>
                <a:srgbClr val="92D05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435970" y="1776083"/>
            <a:ext cx="4576088" cy="38188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Расходы</a:t>
            </a:r>
          </a:p>
          <a:p>
            <a:pPr algn="ctr"/>
            <a:r>
              <a:rPr lang="ru-RU" dirty="0" smtClean="0"/>
              <a:t>Это выплачиваемые из бюджета денежные средства (социальные выплаты населению, содержание государственных учреждений (образование, ЖКХ, культура и другие) капитальное строительство и другие)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Если расходная часть бюджета превышает доходную, то бюджет формируется с </a:t>
            </a:r>
            <a:r>
              <a:rPr lang="ru-RU" b="1" dirty="0" smtClean="0">
                <a:solidFill>
                  <a:srgbClr val="FF0000"/>
                </a:solidFill>
              </a:rPr>
              <a:t>ДЕФИЦИТОМ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942" y="814515"/>
            <a:ext cx="11832116" cy="84079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Бюджет (от старо нормандского </a:t>
            </a:r>
            <a:r>
              <a:rPr lang="en-US" dirty="0" smtClean="0"/>
              <a:t>bougette –</a:t>
            </a:r>
            <a:r>
              <a:rPr lang="ru-RU" dirty="0" smtClean="0"/>
              <a:t> кошель, сумка, кожаный мешок)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9293" y="5715659"/>
            <a:ext cx="11832116" cy="84079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Сбалансированность бюджета по доходам и расходам – основополагающее требование, предъявляемое к органам, составляющим и утверждающим бюджет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48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8135" y="120770"/>
            <a:ext cx="12007970" cy="72461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На чем основывается составление проекта бюджета Объединенного сельского поселения?</a:t>
            </a:r>
            <a:endParaRPr lang="ru-RU" sz="2800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630730211"/>
              </p:ext>
            </p:extLst>
          </p:nvPr>
        </p:nvGraphicFramePr>
        <p:xfrm>
          <a:off x="-819614" y="1213554"/>
          <a:ext cx="1179906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100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8" y="76920"/>
            <a:ext cx="10515600" cy="72180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Особенности формирования и основные характеристики бюджета поселения на 2018 – 2020 годы</a:t>
            </a:r>
            <a:endParaRPr lang="ru-RU" sz="32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82877" y="1101687"/>
            <a:ext cx="3426246" cy="72711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 бюджета поселения</a:t>
            </a:r>
            <a:endParaRPr lang="ru-RU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672029" y="2732183"/>
            <a:ext cx="3327094" cy="1068636"/>
          </a:xfrm>
          <a:prstGeom prst="down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4382877" y="2732183"/>
            <a:ext cx="3426246" cy="1068636"/>
          </a:xfrm>
          <a:prstGeom prst="down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8192876" y="2732183"/>
            <a:ext cx="3160923" cy="1068636"/>
          </a:xfrm>
          <a:prstGeom prst="down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2029" y="3961293"/>
            <a:ext cx="3327094" cy="233557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2018 – 5811.1 тыс. руб. </a:t>
            </a:r>
          </a:p>
          <a:p>
            <a:pPr algn="ctr"/>
            <a:r>
              <a:rPr lang="ru-RU" dirty="0" smtClean="0"/>
              <a:t>2019 – 5863.5 тыс. руб.</a:t>
            </a:r>
          </a:p>
          <a:p>
            <a:pPr algn="ctr"/>
            <a:r>
              <a:rPr lang="ru-RU" dirty="0" smtClean="0"/>
              <a:t>2020 – 5917.3 тыс. руб.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82877" y="3922004"/>
            <a:ext cx="3426246" cy="233557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2018 – 75.7 тыс. руб. </a:t>
            </a:r>
          </a:p>
          <a:p>
            <a:pPr algn="ctr"/>
            <a:r>
              <a:rPr lang="ru-RU" dirty="0" smtClean="0"/>
              <a:t>2019 – 77.1 тыс. руб.</a:t>
            </a:r>
          </a:p>
          <a:p>
            <a:pPr algn="ctr"/>
            <a:r>
              <a:rPr lang="ru-RU" dirty="0" smtClean="0"/>
              <a:t>2020 – 78 тыс. руб.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192875" y="3922004"/>
            <a:ext cx="3160923" cy="233557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2018 – 3627.9 тыс. руб. </a:t>
            </a:r>
          </a:p>
          <a:p>
            <a:pPr algn="ctr"/>
            <a:r>
              <a:rPr lang="ru-RU" dirty="0" smtClean="0"/>
              <a:t>2019 – 2321.6 тыс. руб.</a:t>
            </a:r>
          </a:p>
          <a:p>
            <a:pPr algn="ctr"/>
            <a:r>
              <a:rPr lang="ru-RU" dirty="0" smtClean="0"/>
              <a:t>2020 – 1978.0 тыс. руб.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478795" y="2126255"/>
            <a:ext cx="7294543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478795" y="2126255"/>
            <a:ext cx="0" cy="6059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8" idx="0"/>
          </p:cNvCxnSpPr>
          <p:nvPr/>
        </p:nvCxnSpPr>
        <p:spPr>
          <a:xfrm>
            <a:off x="9773338" y="2126255"/>
            <a:ext cx="0" cy="6059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7" idx="0"/>
          </p:cNvCxnSpPr>
          <p:nvPr/>
        </p:nvCxnSpPr>
        <p:spPr>
          <a:xfrm>
            <a:off x="6096000" y="2126255"/>
            <a:ext cx="0" cy="6059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5" idx="2"/>
          </p:cNvCxnSpPr>
          <p:nvPr/>
        </p:nvCxnSpPr>
        <p:spPr>
          <a:xfrm>
            <a:off x="6096000" y="1828800"/>
            <a:ext cx="0" cy="29745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16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1925"/>
            <a:ext cx="10515600" cy="67627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Объем прогнозируемых поступлений в бюджет Объединенного сельского поселения</a:t>
            </a:r>
            <a:endParaRPr lang="ru-RU" sz="32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648941"/>
              </p:ext>
            </p:extLst>
          </p:nvPr>
        </p:nvGraphicFramePr>
        <p:xfrm>
          <a:off x="522515" y="1213151"/>
          <a:ext cx="11263084" cy="5820712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820666"/>
                <a:gridCol w="2346592"/>
                <a:gridCol w="2192357"/>
                <a:gridCol w="1903469"/>
              </a:tblGrid>
              <a:tr h="5332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</a:tr>
              <a:tr h="533279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Налоги на прибыль, доходы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237.4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249.8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262.8</a:t>
                      </a:r>
                      <a:endParaRPr lang="ru-RU" b="1" i="0" dirty="0"/>
                    </a:p>
                  </a:txBody>
                  <a:tcPr/>
                </a:tc>
              </a:tr>
              <a:tr h="533279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Налоги</a:t>
                      </a:r>
                      <a:r>
                        <a:rPr lang="ru-RU" baseline="0" dirty="0" smtClean="0"/>
                        <a:t> на совокупный доход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1 805.3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1 845.3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1 886.2</a:t>
                      </a:r>
                      <a:endParaRPr lang="ru-RU" b="1" i="0" dirty="0"/>
                    </a:p>
                  </a:txBody>
                  <a:tcPr/>
                </a:tc>
              </a:tr>
              <a:tr h="533279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Налоги на имущество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3 766.3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3 766.3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3 766.3</a:t>
                      </a:r>
                      <a:endParaRPr lang="ru-RU" b="1" i="0" dirty="0"/>
                    </a:p>
                  </a:txBody>
                  <a:tcPr/>
                </a:tc>
              </a:tr>
              <a:tr h="533279">
                <a:tc>
                  <a:txBody>
                    <a:bodyPr/>
                    <a:lstStyle/>
                    <a:p>
                      <a:r>
                        <a:rPr lang="ru-RU" dirty="0" smtClean="0"/>
                        <a:t>Государственная пошлина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2.1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2.1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2.1</a:t>
                      </a:r>
                      <a:endParaRPr lang="ru-RU" b="1" i="0" dirty="0"/>
                    </a:p>
                  </a:txBody>
                  <a:tcPr/>
                </a:tc>
              </a:tr>
              <a:tr h="533279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 от использования имущества,</a:t>
                      </a:r>
                      <a:r>
                        <a:rPr lang="ru-RU" baseline="0" dirty="0" smtClean="0"/>
                        <a:t> находящегося в государственной и муниципальной собственности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60.9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62.3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63.7</a:t>
                      </a:r>
                      <a:endParaRPr lang="ru-RU" b="1" i="0" dirty="0"/>
                    </a:p>
                  </a:txBody>
                  <a:tcPr/>
                </a:tc>
              </a:tr>
              <a:tr h="533279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 от оказания</a:t>
                      </a:r>
                      <a:r>
                        <a:rPr lang="ru-RU" baseline="0" dirty="0" smtClean="0"/>
                        <a:t> платных услуг (работ) и компенсации затрат государства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12.0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12.0</a:t>
                      </a:r>
                      <a:endParaRPr lang="ru-RU" b="1" i="0" dirty="0"/>
                    </a:p>
                  </a:txBody>
                  <a:tcPr/>
                </a:tc>
              </a:tr>
              <a:tr h="533279">
                <a:tc>
                  <a:txBody>
                    <a:bodyPr/>
                    <a:lstStyle/>
                    <a:p>
                      <a:r>
                        <a:rPr lang="ru-RU" dirty="0" smtClean="0"/>
                        <a:t>Штрафы, санкции, возмещение ущерба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2.8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2.8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2.8</a:t>
                      </a:r>
                      <a:endParaRPr lang="ru-RU" b="1" i="0" dirty="0"/>
                    </a:p>
                  </a:txBody>
                  <a:tcPr/>
                </a:tc>
              </a:tr>
              <a:tr h="533279">
                <a:tc>
                  <a:txBody>
                    <a:bodyPr/>
                    <a:lstStyle/>
                    <a:p>
                      <a:r>
                        <a:rPr lang="ru-RU" dirty="0" smtClean="0"/>
                        <a:t>Безвозмездные</a:t>
                      </a:r>
                      <a:r>
                        <a:rPr lang="ru-RU" baseline="0" dirty="0" smtClean="0"/>
                        <a:t> поступления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3 627.9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2 321.6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1 978.0</a:t>
                      </a:r>
                      <a:endParaRPr lang="ru-RU" b="1" i="0" dirty="0"/>
                    </a:p>
                  </a:txBody>
                  <a:tcPr/>
                </a:tc>
              </a:tr>
              <a:tr h="533279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ИТОГО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9 514.7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8 262.2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7 973.9</a:t>
                      </a:r>
                      <a:endParaRPr lang="ru-RU" b="1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92329" y="925416"/>
            <a:ext cx="132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 руб.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79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843" y="25183"/>
            <a:ext cx="11714672" cy="75630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Прогнозируемы расходы бюджета Объединенного сельского поселения</a:t>
            </a:r>
            <a:endParaRPr lang="ru-RU" sz="32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988557"/>
              </p:ext>
            </p:extLst>
          </p:nvPr>
        </p:nvGraphicFramePr>
        <p:xfrm>
          <a:off x="672858" y="1045722"/>
          <a:ext cx="10938296" cy="5379256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5193104"/>
                <a:gridCol w="1915064"/>
                <a:gridCol w="1880559"/>
                <a:gridCol w="1949569"/>
              </a:tblGrid>
              <a:tr h="5923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</a:tr>
              <a:tr h="592397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Общегосударственные вопросы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4 811.2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4 268.8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4 332.5</a:t>
                      </a:r>
                      <a:endParaRPr lang="ru-RU" b="1" dirty="0"/>
                    </a:p>
                  </a:txBody>
                  <a:tcPr/>
                </a:tc>
              </a:tr>
              <a:tr h="592397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69.3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69.3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0.0</a:t>
                      </a:r>
                      <a:endParaRPr lang="ru-RU" b="1" dirty="0"/>
                    </a:p>
                  </a:txBody>
                  <a:tcPr/>
                </a:tc>
              </a:tr>
              <a:tr h="598877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безопасность и правоохранительная деятельность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205.0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205.0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5.0</a:t>
                      </a:r>
                      <a:endParaRPr lang="ru-RU" b="1" dirty="0"/>
                    </a:p>
                  </a:txBody>
                  <a:tcPr/>
                </a:tc>
              </a:tr>
              <a:tr h="592397">
                <a:tc>
                  <a:txBody>
                    <a:bodyPr/>
                    <a:lstStyle/>
                    <a:p>
                      <a:r>
                        <a:rPr lang="ru-RU" dirty="0" smtClean="0"/>
                        <a:t>Жилищно-коммунальное</a:t>
                      </a:r>
                      <a:r>
                        <a:rPr lang="ru-RU" baseline="0" dirty="0" smtClean="0"/>
                        <a:t> хозяйство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1 843.6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658.3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548.6</a:t>
                      </a:r>
                      <a:endParaRPr lang="ru-RU" b="1" dirty="0"/>
                    </a:p>
                  </a:txBody>
                  <a:tcPr/>
                </a:tc>
              </a:tr>
              <a:tr h="592397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41.6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43.3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45.0</a:t>
                      </a:r>
                      <a:endParaRPr lang="ru-RU" b="1" dirty="0"/>
                    </a:p>
                  </a:txBody>
                  <a:tcPr/>
                </a:tc>
              </a:tr>
              <a:tr h="592397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2 705.9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3 354.4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3 477.5</a:t>
                      </a:r>
                      <a:endParaRPr lang="ru-RU" b="1" dirty="0"/>
                    </a:p>
                  </a:txBody>
                  <a:tcPr/>
                </a:tc>
              </a:tr>
              <a:tr h="592397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Социальная политика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178.6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178.6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147.7</a:t>
                      </a:r>
                      <a:endParaRPr lang="ru-RU" b="1" dirty="0"/>
                    </a:p>
                  </a:txBody>
                  <a:tcPr/>
                </a:tc>
              </a:tr>
              <a:tr h="592397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ИТОГО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r>
                        <a:rPr lang="ru-RU" baseline="0" dirty="0" smtClean="0"/>
                        <a:t> 855.2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8 777.7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8 556.3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99075" y="693357"/>
            <a:ext cx="1421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 руб.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019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15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Динамика доходов бюджета Объединенного сельского поселения</a:t>
            </a:r>
            <a:endParaRPr lang="ru-RU" sz="3600" b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3243568"/>
              </p:ext>
            </p:extLst>
          </p:nvPr>
        </p:nvGraphicFramePr>
        <p:xfrm>
          <a:off x="649995" y="1079653"/>
          <a:ext cx="10703805" cy="5442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0506" y="1322024"/>
            <a:ext cx="137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 руб.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68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353" y="168178"/>
            <a:ext cx="11662117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Динамика поступлений собственных доходов бюджета Объединенного сельского поселения</a:t>
            </a:r>
            <a:endParaRPr lang="ru-RU" sz="3600" b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548110"/>
              </p:ext>
            </p:extLst>
          </p:nvPr>
        </p:nvGraphicFramePr>
        <p:xfrm>
          <a:off x="1237955" y="1493741"/>
          <a:ext cx="9889589" cy="4998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9995" y="2445744"/>
            <a:ext cx="129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 руб.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820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098" y="100212"/>
            <a:ext cx="11338560" cy="66181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Структура доходов бюджета Объединенного сельского поселения в 2018 году</a:t>
            </a:r>
            <a:endParaRPr lang="ru-RU" sz="3600" b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512592"/>
              </p:ext>
            </p:extLst>
          </p:nvPr>
        </p:nvGraphicFramePr>
        <p:xfrm>
          <a:off x="618978" y="1125415"/>
          <a:ext cx="11155680" cy="5401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406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</TotalTime>
  <Words>589</Words>
  <Application>Microsoft Office PowerPoint</Application>
  <PresentationFormat>Широкоэкранный</PresentationFormat>
  <Paragraphs>170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Грань</vt:lpstr>
      <vt:lpstr>Презентация PowerPoint</vt:lpstr>
      <vt:lpstr>Что такое бюджет?</vt:lpstr>
      <vt:lpstr>Презентация PowerPoint</vt:lpstr>
      <vt:lpstr>Особенности формирования и основные характеристики бюджета поселения на 2018 – 2020 годы</vt:lpstr>
      <vt:lpstr>Объем прогнозируемых поступлений в бюджет Объединенного сельского поселения</vt:lpstr>
      <vt:lpstr>Прогнозируемы расходы бюджета Объединенного сельского поселения</vt:lpstr>
      <vt:lpstr>Динамика доходов бюджета Объединенного сельского поселения</vt:lpstr>
      <vt:lpstr>Динамика поступлений собственных доходов бюджета Объединенного сельского поселения</vt:lpstr>
      <vt:lpstr>Структура доходов бюджета Объединенного сельского поселения в 2018 году</vt:lpstr>
      <vt:lpstr>Динамика расходов бюджета Объединенного сельского поселения</vt:lpstr>
      <vt:lpstr>Расходы бюджета Объединенного сельского поселения в 2018 году</vt:lpstr>
      <vt:lpstr>Дефицит бюджета Объединенного сельского поселения на 2018-2020 годы</vt:lpstr>
      <vt:lpstr>Структура муниципальных программ (МП) Объединенного сельского поселения</vt:lpstr>
    </vt:vector>
  </TitlesOfParts>
  <Company>Megasoftware GrouP™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14</cp:revision>
  <dcterms:created xsi:type="dcterms:W3CDTF">2018-02-20T08:25:45Z</dcterms:created>
  <dcterms:modified xsi:type="dcterms:W3CDTF">2018-02-20T10:47:57Z</dcterms:modified>
</cp:coreProperties>
</file>